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85" r:id="rId2"/>
    <p:sldId id="363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4" r:id="rId17"/>
    <p:sldId id="391" r:id="rId18"/>
    <p:sldId id="393" r:id="rId19"/>
    <p:sldId id="365" r:id="rId20"/>
    <p:sldId id="367" r:id="rId21"/>
    <p:sldId id="413" r:id="rId22"/>
    <p:sldId id="412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7" r:id="rId31"/>
    <p:sldId id="408" r:id="rId32"/>
    <p:sldId id="409" r:id="rId33"/>
    <p:sldId id="411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68" r:id="rId48"/>
    <p:sldId id="394" r:id="rId49"/>
    <p:sldId id="396" r:id="rId50"/>
    <p:sldId id="39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9" autoAdjust="0"/>
    <p:restoredTop sz="68769" autoAdjust="0"/>
  </p:normalViewPr>
  <p:slideViewPr>
    <p:cSldViewPr snapToGrid="0" snapToObjects="1">
      <p:cViewPr varScale="1">
        <p:scale>
          <a:sx n="60" d="100"/>
          <a:sy n="60" d="100"/>
        </p:scale>
        <p:origin x="-10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4" Type="http://schemas.openxmlformats.org/officeDocument/2006/relationships/image" Target="../media/image37.wmf"/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4/3/16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4.emf"/><Relationship Id="rId5" Type="http://schemas.openxmlformats.org/officeDocument/2006/relationships/image" Target="../media/image2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8.png"/><Relationship Id="rId5" Type="http://schemas.openxmlformats.org/officeDocument/2006/relationships/image" Target="../media/image29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35.w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36.w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3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8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3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4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298378"/>
            <a:ext cx="8983226" cy="1836400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CS 419: Production Rendering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Path Tracing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 smtClean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sz="3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2438400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Monte Carlo Estimator for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716528"/>
          </a:xfrm>
        </p:spPr>
        <p:txBody>
          <a:bodyPr>
            <a:normAutofit/>
          </a:bodyPr>
          <a:lstStyle/>
          <a:p>
            <a:r>
              <a:rPr lang="en-US" dirty="0" smtClean="0"/>
              <a:t>To evaluate the radiance at </a:t>
            </a:r>
            <a:r>
              <a:rPr lang="en-US" b="1" i="1" dirty="0" smtClean="0"/>
              <a:t>each pixel: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766902"/>
              </p:ext>
            </p:extLst>
          </p:nvPr>
        </p:nvGraphicFramePr>
        <p:xfrm>
          <a:off x="1528763" y="3295650"/>
          <a:ext cx="5589587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4" imgW="2971800" imgH="482600" progId="Equation.3">
                  <p:embed/>
                </p:oleObj>
              </mc:Choice>
              <mc:Fallback>
                <p:oleObj name="Equation" r:id="rId4" imgW="2971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8763" y="3295650"/>
                        <a:ext cx="5589587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4424" y="5783287"/>
            <a:ext cx="73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subscript </a:t>
            </a:r>
            <a:r>
              <a:rPr lang="en-US" i="1" dirty="0"/>
              <a:t>i</a:t>
            </a:r>
            <a:r>
              <a:rPr lang="en-US" i="1" dirty="0" smtClean="0"/>
              <a:t> </a:t>
            </a:r>
            <a:r>
              <a:rPr lang="en-US" dirty="0" smtClean="0"/>
              <a:t>refers to incoming irradiance…not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3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Path Tracing with an Environment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60" y="2595562"/>
            <a:ext cx="8361840" cy="579239"/>
          </a:xfrm>
        </p:spPr>
        <p:txBody>
          <a:bodyPr/>
          <a:lstStyle/>
          <a:p>
            <a:r>
              <a:rPr lang="en-US" dirty="0" smtClean="0"/>
              <a:t>Zero bounces…one bounce….five bounces</a:t>
            </a:r>
            <a:endParaRPr lang="en-US" dirty="0"/>
          </a:p>
        </p:txBody>
      </p:sp>
      <p:pic>
        <p:nvPicPr>
          <p:cNvPr id="4" name="Picture 3" descr="Figure26.06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0" y="3844084"/>
            <a:ext cx="2496938" cy="1664625"/>
          </a:xfrm>
          <a:prstGeom prst="rect">
            <a:avLst/>
          </a:prstGeom>
        </p:spPr>
      </p:pic>
      <p:pic>
        <p:nvPicPr>
          <p:cNvPr id="5" name="Picture 4" descr="Figure26.06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21" y="3844084"/>
            <a:ext cx="2496936" cy="1664624"/>
          </a:xfrm>
          <a:prstGeom prst="rect">
            <a:avLst/>
          </a:prstGeom>
        </p:spPr>
      </p:pic>
      <p:pic>
        <p:nvPicPr>
          <p:cNvPr id="6" name="Picture 5" descr="Figure26.06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13" y="3844084"/>
            <a:ext cx="2496938" cy="16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6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 with an Area Light</a:t>
            </a:r>
            <a:endParaRPr lang="en-US" dirty="0"/>
          </a:p>
        </p:txBody>
      </p:sp>
      <p:pic>
        <p:nvPicPr>
          <p:cNvPr id="6" name="Content Placeholder 5" descr="Chapter2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3" r="-672"/>
          <a:stretch/>
        </p:blipFill>
        <p:spPr>
          <a:xfrm>
            <a:off x="6674530" y="4642348"/>
            <a:ext cx="2028276" cy="1998994"/>
          </a:xfrm>
        </p:spPr>
      </p:pic>
      <p:pic>
        <p:nvPicPr>
          <p:cNvPr id="7" name="Picture 6" descr="Figure26.07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8" y="2509851"/>
            <a:ext cx="1874491" cy="1874491"/>
          </a:xfrm>
          <a:prstGeom prst="rect">
            <a:avLst/>
          </a:prstGeom>
        </p:spPr>
      </p:pic>
      <p:pic>
        <p:nvPicPr>
          <p:cNvPr id="8" name="Picture 7" descr="Figure26.07(b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38" y="2491256"/>
            <a:ext cx="1893086" cy="1893086"/>
          </a:xfrm>
          <a:prstGeom prst="rect">
            <a:avLst/>
          </a:prstGeom>
        </p:spPr>
      </p:pic>
      <p:pic>
        <p:nvPicPr>
          <p:cNvPr id="9" name="Picture 8" descr="Figure26.07(c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48" y="2491256"/>
            <a:ext cx="1893086" cy="1893086"/>
          </a:xfrm>
          <a:prstGeom prst="rect">
            <a:avLst/>
          </a:prstGeom>
        </p:spPr>
      </p:pic>
      <p:pic>
        <p:nvPicPr>
          <p:cNvPr id="10" name="Picture 9" descr="Figure26.07(d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20" y="2491256"/>
            <a:ext cx="1893086" cy="1893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71" y="2056851"/>
            <a:ext cx="78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sample per pixel           100                   1024                   10,000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06588" y="5353524"/>
            <a:ext cx="154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1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16" y="2218018"/>
            <a:ext cx="7610476" cy="3670767"/>
          </a:xfrm>
        </p:spPr>
        <p:txBody>
          <a:bodyPr/>
          <a:lstStyle/>
          <a:p>
            <a:r>
              <a:rPr lang="en-US" dirty="0" smtClean="0"/>
              <a:t>Created by curved reflectors </a:t>
            </a:r>
          </a:p>
          <a:p>
            <a:pPr lvl="1"/>
            <a:r>
              <a:rPr lang="en-US" dirty="0" smtClean="0"/>
              <a:t>Concentrate the reflected light</a:t>
            </a:r>
          </a:p>
          <a:p>
            <a:r>
              <a:rPr lang="en-US" dirty="0" smtClean="0"/>
              <a:t>Caustics become thinner and sharper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as light source becomes smaller or distant</a:t>
            </a:r>
          </a:p>
          <a:p>
            <a:r>
              <a:rPr lang="en-US" dirty="0" smtClean="0"/>
              <a:t>Photon Mapping allows point/directional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lights to generate caustics</a:t>
            </a:r>
          </a:p>
        </p:txBody>
      </p:sp>
      <p:pic>
        <p:nvPicPr>
          <p:cNvPr id="4" name="Picture 3" descr="Kausti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65" y="2368230"/>
            <a:ext cx="2829847" cy="1989736"/>
          </a:xfrm>
          <a:prstGeom prst="rect">
            <a:avLst/>
          </a:prstGeom>
        </p:spPr>
      </p:pic>
      <p:pic>
        <p:nvPicPr>
          <p:cNvPr id="5" name="Picture 4" descr="440px-Glas-1000-ene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65" y="4373543"/>
            <a:ext cx="2829847" cy="21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Caustics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382" y="2170773"/>
            <a:ext cx="7610476" cy="424790"/>
          </a:xfrm>
        </p:spPr>
        <p:txBody>
          <a:bodyPr/>
          <a:lstStyle/>
          <a:p>
            <a:r>
              <a:rPr lang="en-US" dirty="0" smtClean="0"/>
              <a:t>Recursion depth 2 versus 5</a:t>
            </a:r>
            <a:endParaRPr lang="en-US" dirty="0"/>
          </a:p>
        </p:txBody>
      </p:sp>
      <p:pic>
        <p:nvPicPr>
          <p:cNvPr id="4" name="Picture 3" descr="Figure26.09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3829"/>
            <a:ext cx="4362344" cy="2908230"/>
          </a:xfrm>
          <a:prstGeom prst="rect">
            <a:avLst/>
          </a:prstGeom>
        </p:spPr>
      </p:pic>
      <p:pic>
        <p:nvPicPr>
          <p:cNvPr id="5" name="Picture 4" descr="Figure26.09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56" y="3603829"/>
            <a:ext cx="4362344" cy="29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1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Speedup through Light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2166535"/>
            <a:ext cx="5818519" cy="437184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Can employ a hybrid approach</a:t>
            </a:r>
          </a:p>
          <a:p>
            <a:pPr lvl="1"/>
            <a:r>
              <a:rPr lang="en-US" sz="1600" dirty="0" smtClean="0"/>
              <a:t>Direct illumination computed by sampling lights</a:t>
            </a:r>
          </a:p>
          <a:p>
            <a:pPr lvl="1"/>
            <a:r>
              <a:rPr lang="en-US" sz="1600" dirty="0" smtClean="0"/>
              <a:t>Indirect illumination computed by path tracing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800" dirty="0" smtClean="0"/>
              <a:t>Must take care not to render direct illumination twice</a:t>
            </a:r>
          </a:p>
          <a:p>
            <a:pPr lvl="1"/>
            <a:r>
              <a:rPr lang="en-US" sz="1600" dirty="0" smtClean="0"/>
              <a:t>Sample direct illumination with a shadow ray</a:t>
            </a:r>
          </a:p>
          <a:p>
            <a:pPr lvl="1"/>
            <a:r>
              <a:rPr lang="en-US" sz="1600" dirty="0" smtClean="0"/>
              <a:t>Indirect illumination as before</a:t>
            </a:r>
          </a:p>
          <a:p>
            <a:pPr lvl="2"/>
            <a:r>
              <a:rPr lang="en-US" sz="1600" dirty="0" smtClean="0"/>
              <a:t>Hit on a light returns radiance if ray depth ≠ 1</a:t>
            </a:r>
            <a:endParaRPr lang="en-US" sz="1600" dirty="0"/>
          </a:p>
        </p:txBody>
      </p:sp>
      <p:pic>
        <p:nvPicPr>
          <p:cNvPr id="4" name="Picture 3" descr="Figure26.10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08" y="2159408"/>
            <a:ext cx="2100237" cy="2100237"/>
          </a:xfrm>
          <a:prstGeom prst="rect">
            <a:avLst/>
          </a:prstGeom>
        </p:spPr>
      </p:pic>
      <p:pic>
        <p:nvPicPr>
          <p:cNvPr id="5" name="Picture 4" descr="Figure26.10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08" y="4424672"/>
            <a:ext cx="2100237" cy="21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5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595562"/>
            <a:ext cx="8450280" cy="3670767"/>
          </a:xfrm>
        </p:spPr>
        <p:txBody>
          <a:bodyPr/>
          <a:lstStyle/>
          <a:p>
            <a:r>
              <a:rPr lang="en-US" dirty="0" smtClean="0"/>
              <a:t>Rays are traced from the lights and from the cameras</a:t>
            </a:r>
          </a:p>
          <a:p>
            <a:r>
              <a:rPr lang="en-US" dirty="0" smtClean="0"/>
              <a:t>Endpoints and midpoints of paths are linked up to estimate radiance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D:\Teksten\agibook-slides\5\5-1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23" y="4204468"/>
            <a:ext cx="3257352" cy="19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4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Bidirectional Path Tracing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524" y="2595562"/>
            <a:ext cx="5835407" cy="3670767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Lafortune</a:t>
            </a:r>
            <a:r>
              <a:rPr lang="en-US" dirty="0"/>
              <a:t> &amp; </a:t>
            </a:r>
            <a:r>
              <a:rPr lang="en-US" dirty="0" err="1"/>
              <a:t>Willems</a:t>
            </a:r>
            <a:r>
              <a:rPr lang="en-US" dirty="0"/>
              <a:t>, </a:t>
            </a:r>
            <a:r>
              <a:rPr lang="en-US" dirty="0" err="1"/>
              <a:t>Compugraphics</a:t>
            </a:r>
            <a:r>
              <a:rPr lang="en-US" dirty="0"/>
              <a:t> 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93, </a:t>
            </a:r>
            <a:r>
              <a:rPr lang="en-US" dirty="0" err="1"/>
              <a:t>Veach</a:t>
            </a:r>
            <a:r>
              <a:rPr lang="en-US" dirty="0"/>
              <a:t> &amp; </a:t>
            </a:r>
            <a:r>
              <a:rPr lang="en-US" dirty="0" err="1"/>
              <a:t>Guibas</a:t>
            </a:r>
            <a:r>
              <a:rPr lang="en-US" dirty="0"/>
              <a:t>, EGRW 94</a:t>
            </a:r>
          </a:p>
          <a:p>
            <a:r>
              <a:rPr lang="en-US" dirty="0"/>
              <a:t>Send paths from light source, record path vertices</a:t>
            </a:r>
          </a:p>
          <a:p>
            <a:r>
              <a:rPr lang="en-US" dirty="0"/>
              <a:t>Send paths from eye, record path vertices</a:t>
            </a:r>
          </a:p>
          <a:p>
            <a:r>
              <a:rPr lang="en-US" dirty="0"/>
              <a:t>Use shadow rays to connect every vertex of eye path with every vertex in light path</a:t>
            </a:r>
          </a:p>
          <a:p>
            <a:r>
              <a:rPr lang="en-US" dirty="0"/>
              <a:t>Creates abundance of paths from light to eye</a:t>
            </a:r>
          </a:p>
          <a:p>
            <a:r>
              <a:rPr lang="en-US" dirty="0"/>
              <a:t>Need weighted average of these path results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210300" y="2185890"/>
            <a:ext cx="2514600" cy="1828800"/>
            <a:chOff x="5943600" y="1524000"/>
            <a:chExt cx="2514600" cy="1828800"/>
          </a:xfrm>
        </p:grpSpPr>
        <p:grpSp>
          <p:nvGrpSpPr>
            <p:cNvPr id="36868" name="Group 4"/>
            <p:cNvGrpSpPr>
              <a:grpSpLocks/>
            </p:cNvGrpSpPr>
            <p:nvPr/>
          </p:nvGrpSpPr>
          <p:grpSpPr bwMode="auto">
            <a:xfrm flipV="1">
              <a:off x="7315200" y="1600200"/>
              <a:ext cx="685800" cy="862013"/>
              <a:chOff x="5169" y="3183"/>
              <a:chExt cx="403" cy="461"/>
            </a:xfrm>
          </p:grpSpPr>
          <p:sp>
            <p:nvSpPr>
              <p:cNvPr id="36869" name="Freeform 5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0" name="Freeform 6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1" name="Freeform 7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2" name="Freeform 8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3" name="Freeform 9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4" name="Freeform 10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5" name="Freeform 11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6" name="Freeform 12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7" name="Freeform 13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8" name="Freeform 14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9" name="Freeform 15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0" name="Freeform 16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1" name="Group 17"/>
            <p:cNvGrpSpPr>
              <a:grpSpLocks/>
            </p:cNvGrpSpPr>
            <p:nvPr/>
          </p:nvGrpSpPr>
          <p:grpSpPr bwMode="auto">
            <a:xfrm flipH="1">
              <a:off x="5943600" y="2133600"/>
              <a:ext cx="685800" cy="341313"/>
              <a:chOff x="2976" y="2897"/>
              <a:chExt cx="702" cy="359"/>
            </a:xfrm>
          </p:grpSpPr>
          <p:sp>
            <p:nvSpPr>
              <p:cNvPr id="36882" name="Freeform 18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3" name="Freeform 19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4" name="Freeform 20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5" name="Freeform 21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6" name="Freeform 22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7" name="Freeform 23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8" name="Freeform 24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9" name="Freeform 25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0" name="Freeform 26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1" name="Freeform 27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2" name="Freeform 28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3" name="Freeform 29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4" name="Freeform 30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5" name="Freeform 31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6" name="Freeform 32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7" name="Freeform 33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8" name="Freeform 34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9" name="Freeform 35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0" name="Freeform 36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1" name="Freeform 37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2" name="Freeform 38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3" name="Freeform 39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04" name="Line 40"/>
            <p:cNvSpPr>
              <a:spLocks noChangeShapeType="1"/>
            </p:cNvSpPr>
            <p:nvPr/>
          </p:nvSpPr>
          <p:spPr bwMode="auto">
            <a:xfrm>
              <a:off x="6553200" y="33528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05" name="Line 41"/>
            <p:cNvSpPr>
              <a:spLocks noChangeShapeType="1"/>
            </p:cNvSpPr>
            <p:nvPr/>
          </p:nvSpPr>
          <p:spPr bwMode="auto">
            <a:xfrm flipV="1">
              <a:off x="8458200" y="15240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07" name="Line 43"/>
            <p:cNvSpPr>
              <a:spLocks noChangeShapeType="1"/>
            </p:cNvSpPr>
            <p:nvPr/>
          </p:nvSpPr>
          <p:spPr bwMode="auto">
            <a:xfrm>
              <a:off x="7772400" y="21336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53" name="Line 89"/>
            <p:cNvSpPr>
              <a:spLocks noChangeShapeType="1"/>
            </p:cNvSpPr>
            <p:nvPr/>
          </p:nvSpPr>
          <p:spPr bwMode="auto">
            <a:xfrm flipH="1">
              <a:off x="7772400" y="2438400"/>
              <a:ext cx="6858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03" name="Line 139"/>
            <p:cNvSpPr>
              <a:spLocks noChangeShapeType="1"/>
            </p:cNvSpPr>
            <p:nvPr/>
          </p:nvSpPr>
          <p:spPr bwMode="auto">
            <a:xfrm flipH="1" flipV="1">
              <a:off x="6324600" y="2286000"/>
              <a:ext cx="9906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05" name="Line 141"/>
            <p:cNvSpPr>
              <a:spLocks noChangeShapeType="1"/>
            </p:cNvSpPr>
            <p:nvPr/>
          </p:nvSpPr>
          <p:spPr bwMode="auto">
            <a:xfrm flipV="1">
              <a:off x="7315200" y="2971800"/>
              <a:ext cx="1143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10300" y="4546499"/>
            <a:ext cx="2514600" cy="1828800"/>
            <a:chOff x="5943600" y="3810000"/>
            <a:chExt cx="2514600" cy="1828800"/>
          </a:xfrm>
        </p:grpSpPr>
        <p:grpSp>
          <p:nvGrpSpPr>
            <p:cNvPr id="36910" name="Group 46"/>
            <p:cNvGrpSpPr>
              <a:grpSpLocks/>
            </p:cNvGrpSpPr>
            <p:nvPr/>
          </p:nvGrpSpPr>
          <p:grpSpPr bwMode="auto">
            <a:xfrm flipV="1">
              <a:off x="7315200" y="3886200"/>
              <a:ext cx="685800" cy="862013"/>
              <a:chOff x="5169" y="3183"/>
              <a:chExt cx="403" cy="461"/>
            </a:xfrm>
          </p:grpSpPr>
          <p:sp>
            <p:nvSpPr>
              <p:cNvPr id="36911" name="Freeform 47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2" name="Freeform 48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3" name="Freeform 49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4" name="Freeform 50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5" name="Freeform 51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6" name="Freeform 52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7" name="Freeform 53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8" name="Freeform 54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9" name="Freeform 55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0" name="Freeform 56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1" name="Freeform 57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2" name="Freeform 58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3" name="Group 59"/>
            <p:cNvGrpSpPr>
              <a:grpSpLocks/>
            </p:cNvGrpSpPr>
            <p:nvPr/>
          </p:nvGrpSpPr>
          <p:grpSpPr bwMode="auto">
            <a:xfrm flipH="1">
              <a:off x="5943600" y="4419600"/>
              <a:ext cx="685800" cy="341313"/>
              <a:chOff x="2976" y="2897"/>
              <a:chExt cx="702" cy="359"/>
            </a:xfrm>
          </p:grpSpPr>
          <p:sp>
            <p:nvSpPr>
              <p:cNvPr id="36924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5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6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7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8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9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0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1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2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3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4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5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6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7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8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9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0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1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2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3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4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5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46" name="Line 82"/>
            <p:cNvSpPr>
              <a:spLocks noChangeShapeType="1"/>
            </p:cNvSpPr>
            <p:nvPr/>
          </p:nvSpPr>
          <p:spPr bwMode="auto">
            <a:xfrm>
              <a:off x="6553200" y="56388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947" name="Line 83"/>
            <p:cNvSpPr>
              <a:spLocks noChangeShapeType="1"/>
            </p:cNvSpPr>
            <p:nvPr/>
          </p:nvSpPr>
          <p:spPr bwMode="auto">
            <a:xfrm flipV="1">
              <a:off x="8458200" y="38100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0" name="Line 146"/>
            <p:cNvSpPr>
              <a:spLocks noChangeShapeType="1"/>
            </p:cNvSpPr>
            <p:nvPr/>
          </p:nvSpPr>
          <p:spPr bwMode="auto">
            <a:xfrm>
              <a:off x="7772400" y="44196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1" name="Line 147"/>
            <p:cNvSpPr>
              <a:spLocks noChangeShapeType="1"/>
            </p:cNvSpPr>
            <p:nvPr/>
          </p:nvSpPr>
          <p:spPr bwMode="auto">
            <a:xfrm flipH="1">
              <a:off x="7772400" y="4724400"/>
              <a:ext cx="6858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2" name="Line 148"/>
            <p:cNvSpPr>
              <a:spLocks noChangeShapeType="1"/>
            </p:cNvSpPr>
            <p:nvPr/>
          </p:nvSpPr>
          <p:spPr bwMode="auto">
            <a:xfrm flipH="1" flipV="1">
              <a:off x="6324600" y="4572000"/>
              <a:ext cx="9906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3" name="Line 149"/>
            <p:cNvSpPr>
              <a:spLocks noChangeShapeType="1"/>
            </p:cNvSpPr>
            <p:nvPr/>
          </p:nvSpPr>
          <p:spPr bwMode="auto">
            <a:xfrm flipV="1">
              <a:off x="7315200" y="5257800"/>
              <a:ext cx="1143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14" name="Line 150"/>
            <p:cNvSpPr>
              <a:spLocks noChangeShapeType="1"/>
            </p:cNvSpPr>
            <p:nvPr/>
          </p:nvSpPr>
          <p:spPr bwMode="auto">
            <a:xfrm flipV="1">
              <a:off x="7315200" y="4724400"/>
              <a:ext cx="11430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5" name="Line 151"/>
            <p:cNvSpPr>
              <a:spLocks noChangeShapeType="1"/>
            </p:cNvSpPr>
            <p:nvPr/>
          </p:nvSpPr>
          <p:spPr bwMode="auto">
            <a:xfrm flipV="1">
              <a:off x="7772400" y="5257800"/>
              <a:ext cx="685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6" name="Line 152"/>
            <p:cNvSpPr>
              <a:spLocks noChangeShapeType="1"/>
            </p:cNvSpPr>
            <p:nvPr/>
          </p:nvSpPr>
          <p:spPr bwMode="auto">
            <a:xfrm>
              <a:off x="6324600" y="4572000"/>
              <a:ext cx="2133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17" name="Line 153"/>
            <p:cNvSpPr>
              <a:spLocks noChangeShapeType="1"/>
            </p:cNvSpPr>
            <p:nvPr/>
          </p:nvSpPr>
          <p:spPr bwMode="auto">
            <a:xfrm>
              <a:off x="6324600" y="4572000"/>
              <a:ext cx="14478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018" name="Line 154"/>
            <p:cNvSpPr>
              <a:spLocks noChangeShapeType="1"/>
            </p:cNvSpPr>
            <p:nvPr/>
          </p:nvSpPr>
          <p:spPr bwMode="auto">
            <a:xfrm flipV="1">
              <a:off x="6324600" y="4419600"/>
              <a:ext cx="11430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19" name="Line 155"/>
            <p:cNvSpPr>
              <a:spLocks noChangeShapeType="1"/>
            </p:cNvSpPr>
            <p:nvPr/>
          </p:nvSpPr>
          <p:spPr bwMode="auto">
            <a:xfrm flipV="1">
              <a:off x="7315200" y="4572000"/>
              <a:ext cx="3048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020" name="Line 156"/>
            <p:cNvSpPr>
              <a:spLocks noChangeShapeType="1"/>
            </p:cNvSpPr>
            <p:nvPr/>
          </p:nvSpPr>
          <p:spPr bwMode="auto">
            <a:xfrm>
              <a:off x="7772400" y="4495800"/>
              <a:ext cx="6858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04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Metropolis Light Transport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087" y="2685782"/>
            <a:ext cx="5743576" cy="3670767"/>
          </a:xfrm>
        </p:spPr>
        <p:txBody>
          <a:bodyPr/>
          <a:lstStyle/>
          <a:p>
            <a:r>
              <a:rPr lang="en-US"/>
              <a:t>Based on Metropolis </a:t>
            </a:r>
            <a:r>
              <a:rPr lang="en-US" i="1"/>
              <a:t>et al.</a:t>
            </a:r>
            <a:r>
              <a:rPr lang="en-US"/>
              <a:t>, Equation of State Calculations by Fast Compting Machines, J. Chemical Physics 21(6), 1953, pp. 1087-1092.</a:t>
            </a:r>
          </a:p>
          <a:p>
            <a:r>
              <a:rPr lang="en-US"/>
              <a:t>Adapted to bidirectional path tracing by Veach &amp; Guibas, S97 </a:t>
            </a:r>
          </a:p>
          <a:p>
            <a:r>
              <a:rPr lang="en-US"/>
              <a:t>Start with a connected path of light from the light source to the eye</a:t>
            </a:r>
          </a:p>
          <a:p>
            <a:r>
              <a:rPr lang="en-US"/>
              <a:t>Perturb the path of light to find new paths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69747" y="2833420"/>
            <a:ext cx="2692337" cy="1919020"/>
            <a:chOff x="6070663" y="1828800"/>
            <a:chExt cx="2692337" cy="1919020"/>
          </a:xfrm>
        </p:grpSpPr>
        <p:grpSp>
          <p:nvGrpSpPr>
            <p:cNvPr id="37935" name="Group 47"/>
            <p:cNvGrpSpPr>
              <a:grpSpLocks/>
            </p:cNvGrpSpPr>
            <p:nvPr/>
          </p:nvGrpSpPr>
          <p:grpSpPr bwMode="auto">
            <a:xfrm flipV="1">
              <a:off x="7620000" y="1905000"/>
              <a:ext cx="685800" cy="862013"/>
              <a:chOff x="5169" y="3183"/>
              <a:chExt cx="403" cy="461"/>
            </a:xfrm>
          </p:grpSpPr>
          <p:sp>
            <p:nvSpPr>
              <p:cNvPr id="37936" name="Freeform 48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7" name="Freeform 49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8" name="Freeform 50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9" name="Freeform 51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0" name="Freeform 52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1" name="Freeform 53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2" name="Freeform 54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3" name="Freeform 55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4" name="Freeform 56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5" name="Freeform 57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Freeform 58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7" name="Freeform 59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8" name="Group 60"/>
            <p:cNvGrpSpPr>
              <a:grpSpLocks/>
            </p:cNvGrpSpPr>
            <p:nvPr/>
          </p:nvGrpSpPr>
          <p:grpSpPr bwMode="auto">
            <a:xfrm flipH="1">
              <a:off x="6248400" y="2438400"/>
              <a:ext cx="685800" cy="341313"/>
              <a:chOff x="2976" y="2897"/>
              <a:chExt cx="702" cy="359"/>
            </a:xfrm>
          </p:grpSpPr>
          <p:sp>
            <p:nvSpPr>
              <p:cNvPr id="37949" name="Freeform 61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0" name="Freeform 62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1" name="Freeform 63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2" name="Freeform 64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3" name="Freeform 65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4" name="Freeform 66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5" name="Freeform 67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6" name="Freeform 68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7" name="Freeform 69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8" name="Freeform 70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9" name="Freeform 71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0" name="Freeform 72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1" name="Freeform 73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2" name="Freeform 74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3" name="Freeform 75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4" name="Freeform 76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5" name="Freeform 77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6" name="Freeform 78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7" name="Freeform 79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8" name="Freeform 80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9" name="Freeform 81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0" name="Freeform 82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71" name="Line 83"/>
            <p:cNvSpPr>
              <a:spLocks noChangeShapeType="1"/>
            </p:cNvSpPr>
            <p:nvPr/>
          </p:nvSpPr>
          <p:spPr bwMode="auto">
            <a:xfrm>
              <a:off x="6070663" y="3747820"/>
              <a:ext cx="14376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2" name="Line 84"/>
            <p:cNvSpPr>
              <a:spLocks noChangeShapeType="1"/>
            </p:cNvSpPr>
            <p:nvPr/>
          </p:nvSpPr>
          <p:spPr bwMode="auto">
            <a:xfrm flipV="1">
              <a:off x="8763000" y="18288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973" name="Line 85"/>
            <p:cNvSpPr>
              <a:spLocks noChangeShapeType="1"/>
            </p:cNvSpPr>
            <p:nvPr/>
          </p:nvSpPr>
          <p:spPr bwMode="auto">
            <a:xfrm>
              <a:off x="8077200" y="24384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974" name="Line 86"/>
            <p:cNvSpPr>
              <a:spLocks noChangeShapeType="1"/>
            </p:cNvSpPr>
            <p:nvPr/>
          </p:nvSpPr>
          <p:spPr bwMode="auto">
            <a:xfrm flipH="1">
              <a:off x="7289863" y="2833420"/>
              <a:ext cx="517569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5" name="Line 87"/>
            <p:cNvSpPr>
              <a:spLocks noChangeShapeType="1"/>
            </p:cNvSpPr>
            <p:nvPr/>
          </p:nvSpPr>
          <p:spPr bwMode="auto">
            <a:xfrm flipV="1">
              <a:off x="7289863" y="3366820"/>
              <a:ext cx="517569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6" name="Line 88"/>
            <p:cNvSpPr>
              <a:spLocks noChangeShapeType="1"/>
            </p:cNvSpPr>
            <p:nvPr/>
          </p:nvSpPr>
          <p:spPr bwMode="auto">
            <a:xfrm flipH="1" flipV="1">
              <a:off x="6070663" y="2757220"/>
              <a:ext cx="920122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7977" name="Line 89"/>
            <p:cNvSpPr>
              <a:spLocks noChangeShapeType="1"/>
            </p:cNvSpPr>
            <p:nvPr/>
          </p:nvSpPr>
          <p:spPr bwMode="auto">
            <a:xfrm>
              <a:off x="8001000" y="2514600"/>
              <a:ext cx="7620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680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Light Tracing Algorithm</a:t>
            </a:r>
            <a:endParaRPr lang="en-US" dirty="0"/>
          </a:p>
        </p:txBody>
      </p:sp>
      <p:pic>
        <p:nvPicPr>
          <p:cNvPr id="5" name="Picture 2" descr="D:\Teksten\agibook-slides\5\5-18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2" y="2152855"/>
            <a:ext cx="3970970" cy="414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2583" y="2368230"/>
            <a:ext cx="46814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For each pixel, we evaluate a measurement equation</a:t>
            </a:r>
            <a:br>
              <a:rPr lang="en-US" dirty="0" smtClean="0"/>
            </a:b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Generate sample points and directions on lights </a:t>
            </a:r>
            <a:br>
              <a:rPr lang="en-US" dirty="0" smtClean="0"/>
            </a:b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Importance of those samples to the pixel evaluated, leading to a radiance estimate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5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02" y="2595562"/>
            <a:ext cx="8536098" cy="3670767"/>
          </a:xfrm>
        </p:spPr>
        <p:txBody>
          <a:bodyPr/>
          <a:lstStyle/>
          <a:p>
            <a:r>
              <a:rPr lang="en-US" dirty="0" smtClean="0"/>
              <a:t>Path tracing ≈ recursive ray-tracing</a:t>
            </a:r>
          </a:p>
          <a:p>
            <a:r>
              <a:rPr lang="en-US" dirty="0" smtClean="0"/>
              <a:t>Turner </a:t>
            </a:r>
            <a:r>
              <a:rPr lang="en-US" dirty="0" err="1" smtClean="0"/>
              <a:t>Whitted</a:t>
            </a:r>
            <a:r>
              <a:rPr lang="en-US" dirty="0" smtClean="0"/>
              <a:t> [1979]: perfect specular reflection and refraction</a:t>
            </a:r>
          </a:p>
          <a:p>
            <a:r>
              <a:rPr lang="en-US" dirty="0" smtClean="0"/>
              <a:t>Cook et al [1984]: stochastic ray-tracing </a:t>
            </a:r>
          </a:p>
          <a:p>
            <a:pPr lvl="1"/>
            <a:r>
              <a:rPr lang="en-US" dirty="0" smtClean="0"/>
              <a:t>glossy effects</a:t>
            </a:r>
          </a:p>
          <a:p>
            <a:pPr lvl="1"/>
            <a:r>
              <a:rPr lang="en-US" dirty="0" smtClean="0"/>
              <a:t>motion blur</a:t>
            </a:r>
          </a:p>
          <a:p>
            <a:pPr lvl="1"/>
            <a:r>
              <a:rPr lang="en-US" dirty="0" smtClean="0"/>
              <a:t>depth of field</a:t>
            </a:r>
          </a:p>
          <a:p>
            <a:r>
              <a:rPr lang="en-US" dirty="0" err="1" smtClean="0"/>
              <a:t>Kajiya</a:t>
            </a:r>
            <a:r>
              <a:rPr lang="en-US" dirty="0" smtClean="0"/>
              <a:t> [1986]: rendering equation, full global illumination</a:t>
            </a:r>
          </a:p>
          <a:p>
            <a:r>
              <a:rPr lang="en-US" dirty="0" err="1" smtClean="0"/>
              <a:t>Lafortune</a:t>
            </a:r>
            <a:r>
              <a:rPr lang="en-US" dirty="0" smtClean="0"/>
              <a:t> [1993]: Bidirectional path-tracing</a:t>
            </a:r>
          </a:p>
          <a:p>
            <a:r>
              <a:rPr lang="en-US" dirty="0" smtClean="0"/>
              <a:t>Jensen [1995]: Photon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6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Russian Roulette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Recursive path generator needs a stopping condition</a:t>
            </a:r>
          </a:p>
          <a:p>
            <a:pPr lvl="1"/>
            <a:r>
              <a:rPr lang="en-US" dirty="0" smtClean="0"/>
              <a:t>What is wrong with a simple depth limit?</a:t>
            </a:r>
          </a:p>
          <a:p>
            <a:r>
              <a:rPr lang="en-US" dirty="0" smtClean="0"/>
              <a:t>When a ray hits a light</a:t>
            </a:r>
          </a:p>
          <a:p>
            <a:pPr lvl="1"/>
            <a:r>
              <a:rPr lang="en-US" dirty="0" smtClean="0"/>
              <a:t>Radiance needs to be multiplied by what factors from previous intersection points?</a:t>
            </a:r>
          </a:p>
          <a:p>
            <a:pPr lvl="1"/>
            <a:r>
              <a:rPr lang="en-US" dirty="0" smtClean="0"/>
              <a:t>Suppose we store this factor along a path…what cutoff criterion is suggested by that possibility?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4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Russian Roulette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Imagine evaluating </a:t>
            </a:r>
            <a:r>
              <a:rPr lang="en-US" i="1" dirty="0" smtClean="0"/>
              <a:t>I </a:t>
            </a:r>
            <a:r>
              <a:rPr lang="en-US" dirty="0" smtClean="0"/>
              <a:t>as follows: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f(x) is recursive, what is the probability the recursion stops at each evaluation point?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781427"/>
              </p:ext>
            </p:extLst>
          </p:nvPr>
        </p:nvGraphicFramePr>
        <p:xfrm>
          <a:off x="5441028" y="2385858"/>
          <a:ext cx="2957872" cy="3055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Equation" r:id="rId3" imgW="1536700" imgH="1587500" progId="Equation.3">
                  <p:embed/>
                </p:oleObj>
              </mc:Choice>
              <mc:Fallback>
                <p:oleObj name="Equation" r:id="rId3" imgW="1536700" imgH="158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1028" y="2385858"/>
                        <a:ext cx="2957872" cy="3055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D:\Teksten\agibook-slides\5\5-3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44" y="3174802"/>
            <a:ext cx="2066525" cy="200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2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Russian Roulette and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 biased algorithm changes the expected value of the Monte Carlo estimator so that it no longer matches the value of the integral.  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 smtClean="0"/>
              <a:t>Is RR biased? Look at the previous picture….</a:t>
            </a:r>
            <a:endParaRPr lang="en-US" dirty="0"/>
          </a:p>
          <a:p>
            <a:pPr lvl="1"/>
            <a:r>
              <a:rPr lang="en-US" dirty="0" smtClean="0"/>
              <a:t>What is the benefit of a high absorption factor?</a:t>
            </a:r>
          </a:p>
          <a:p>
            <a:pPr lvl="1"/>
            <a:r>
              <a:rPr lang="en-US" dirty="0" smtClean="0"/>
              <a:t>What is the drawback?</a:t>
            </a:r>
          </a:p>
          <a:p>
            <a:pPr lvl="1"/>
            <a:r>
              <a:rPr lang="en-US" dirty="0" smtClean="0"/>
              <a:t>Imagine we set P to the reflectance of a surface. What surfaces absorb the path with greater frequency?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Pure Path Tracing: the Good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tracing concentrates on important paths only</a:t>
            </a:r>
          </a:p>
          <a:p>
            <a:pPr lvl="1"/>
            <a:r>
              <a:rPr lang="en-US" dirty="0"/>
              <a:t>Those that hit the eye</a:t>
            </a:r>
          </a:p>
          <a:p>
            <a:pPr lvl="1"/>
            <a:r>
              <a:rPr lang="en-US" dirty="0"/>
              <a:t>Those from bright emitters/reflectors</a:t>
            </a:r>
          </a:p>
          <a:p>
            <a:r>
              <a:rPr lang="en-US" dirty="0" smtClean="0"/>
              <a:t>General </a:t>
            </a:r>
            <a:r>
              <a:rPr lang="en-US" dirty="0"/>
              <a:t>surfaces – only requires ray intersections</a:t>
            </a:r>
          </a:p>
          <a:p>
            <a:r>
              <a:rPr lang="en-US" i="1" dirty="0"/>
              <a:t>Unbiased</a:t>
            </a:r>
            <a:r>
              <a:rPr lang="en-US" dirty="0"/>
              <a:t> estimates – at any point, the expected value is correct (although variance might be high)</a:t>
            </a:r>
          </a:p>
        </p:txBody>
      </p:sp>
    </p:spTree>
    <p:extLst>
      <p:ext uri="{BB962C8B-B14F-4D97-AF65-F5344CB8AC3E}">
        <p14:creationId xmlns:p14="http://schemas.microsoft.com/office/powerpoint/2010/main" val="2413180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Pure Path Tracing: the Bad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treats every pixel independently, and every point on every surface independently</a:t>
            </a:r>
          </a:p>
          <a:p>
            <a:pPr lvl="1"/>
            <a:r>
              <a:rPr lang="en-US" dirty="0"/>
              <a:t>Good for </a:t>
            </a:r>
            <a:r>
              <a:rPr lang="en-US" dirty="0" err="1"/>
              <a:t>specularities</a:t>
            </a:r>
            <a:r>
              <a:rPr lang="en-US" dirty="0"/>
              <a:t>, which vary quickly over surfaces</a:t>
            </a:r>
          </a:p>
          <a:p>
            <a:pPr lvl="1"/>
            <a:r>
              <a:rPr lang="en-US" dirty="0"/>
              <a:t>Bad for diffuse illumination, which varies very slowly over surfaces (except at sharp shadow boundaries)</a:t>
            </a:r>
          </a:p>
          <a:p>
            <a:r>
              <a:rPr lang="en-US" dirty="0"/>
              <a:t>Effort is wasted getting good estimates for</a:t>
            </a:r>
          </a:p>
          <a:p>
            <a:pPr lvl="1"/>
            <a:r>
              <a:rPr lang="en-US" dirty="0"/>
              <a:t>Direct illumination, which is responsible for the most obvious illumination discontinuities (edges)</a:t>
            </a:r>
          </a:p>
          <a:p>
            <a:pPr lvl="1"/>
            <a:r>
              <a:rPr lang="en-US" dirty="0"/>
              <a:t>Diffuse illumination, which varies slowly over a surface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8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Re-Use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326472"/>
            <a:ext cx="7924800" cy="1676400"/>
          </a:xfrm>
        </p:spPr>
        <p:txBody>
          <a:bodyPr/>
          <a:lstStyle/>
          <a:p>
            <a:r>
              <a:rPr lang="en-US" dirty="0"/>
              <a:t>Consider a diffuse surface for which we want an outgoing radiance estimate</a:t>
            </a:r>
          </a:p>
          <a:p>
            <a:r>
              <a:rPr lang="en-US" dirty="0"/>
              <a:t>Typically, we would cast more rays to get it, but what if we already know what happened at a nearby spot?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05000" y="4773071"/>
            <a:ext cx="4495800" cy="1524000"/>
            <a:chOff x="1752600" y="3657600"/>
            <a:chExt cx="4495800" cy="1524000"/>
          </a:xfrm>
        </p:grpSpPr>
        <p:sp>
          <p:nvSpPr>
            <p:cNvPr id="457732" name="Line 4"/>
            <p:cNvSpPr>
              <a:spLocks noChangeShapeType="1"/>
            </p:cNvSpPr>
            <p:nvPr/>
          </p:nvSpPr>
          <p:spPr bwMode="auto">
            <a:xfrm>
              <a:off x="3048000" y="5181600"/>
              <a:ext cx="2743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3" name="Line 5"/>
            <p:cNvSpPr>
              <a:spLocks noChangeShapeType="1"/>
            </p:cNvSpPr>
            <p:nvPr/>
          </p:nvSpPr>
          <p:spPr bwMode="auto">
            <a:xfrm>
              <a:off x="1752600" y="3657600"/>
              <a:ext cx="152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4" name="Line 6"/>
            <p:cNvSpPr>
              <a:spLocks noChangeShapeType="1"/>
            </p:cNvSpPr>
            <p:nvPr/>
          </p:nvSpPr>
          <p:spPr bwMode="auto">
            <a:xfrm>
              <a:off x="1752600" y="3657600"/>
              <a:ext cx="457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5" name="Line 7"/>
            <p:cNvSpPr>
              <a:spLocks noChangeShapeType="1"/>
            </p:cNvSpPr>
            <p:nvPr/>
          </p:nvSpPr>
          <p:spPr bwMode="auto">
            <a:xfrm>
              <a:off x="1752600" y="3657600"/>
              <a:ext cx="914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6" name="Line 8"/>
            <p:cNvSpPr>
              <a:spLocks noChangeShapeType="1"/>
            </p:cNvSpPr>
            <p:nvPr/>
          </p:nvSpPr>
          <p:spPr bwMode="auto">
            <a:xfrm flipV="1">
              <a:off x="2667000" y="4114800"/>
              <a:ext cx="533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7" name="Line 9"/>
            <p:cNvSpPr>
              <a:spLocks noChangeShapeType="1"/>
            </p:cNvSpPr>
            <p:nvPr/>
          </p:nvSpPr>
          <p:spPr bwMode="auto">
            <a:xfrm>
              <a:off x="3200400" y="4114800"/>
              <a:ext cx="11430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38" name="AutoShape 10"/>
            <p:cNvSpPr>
              <a:spLocks noChangeArrowheads="1"/>
            </p:cNvSpPr>
            <p:nvPr/>
          </p:nvSpPr>
          <p:spPr bwMode="auto">
            <a:xfrm>
              <a:off x="5943600" y="3657600"/>
              <a:ext cx="304800" cy="3048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740" name="Line 12"/>
            <p:cNvSpPr>
              <a:spLocks noChangeShapeType="1"/>
            </p:cNvSpPr>
            <p:nvPr/>
          </p:nvSpPr>
          <p:spPr bwMode="auto">
            <a:xfrm flipH="1">
              <a:off x="4800600" y="3810000"/>
              <a:ext cx="1295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41" name="Line 13"/>
            <p:cNvSpPr>
              <a:spLocks noChangeShapeType="1"/>
            </p:cNvSpPr>
            <p:nvPr/>
          </p:nvSpPr>
          <p:spPr bwMode="auto">
            <a:xfrm flipH="1">
              <a:off x="4419600" y="3962400"/>
              <a:ext cx="3810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75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Diffuse Dependency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784" y="2595562"/>
            <a:ext cx="8433116" cy="3670767"/>
          </a:xfrm>
        </p:spPr>
        <p:txBody>
          <a:bodyPr/>
          <a:lstStyle/>
          <a:p>
            <a:r>
              <a:rPr lang="en-US" dirty="0"/>
              <a:t>Diffuse reflectance depends only on the irradiance at the surface point</a:t>
            </a:r>
          </a:p>
          <a:p>
            <a:pPr lvl="1"/>
            <a:r>
              <a:rPr lang="en-US" dirty="0"/>
              <a:t>The total amount of light arriving – incoming direction is irrelevant</a:t>
            </a:r>
          </a:p>
          <a:p>
            <a:r>
              <a:rPr lang="en-US" dirty="0"/>
              <a:t>This tends to vary slowly over a surface </a:t>
            </a:r>
          </a:p>
          <a:p>
            <a:pPr lvl="1"/>
            <a:r>
              <a:rPr lang="en-US" dirty="0"/>
              <a:t>Directional light gives constant irradiance over a planar surface</a:t>
            </a:r>
          </a:p>
          <a:p>
            <a:pPr lvl="1"/>
            <a:r>
              <a:rPr lang="en-US" dirty="0"/>
              <a:t>Point light varies only with the cosine of the angle – slowly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52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Idea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 information about previous paths</a:t>
            </a:r>
          </a:p>
          <a:p>
            <a:r>
              <a:rPr lang="en-US" dirty="0"/>
              <a:t>When the irradiance at a point is required, construct irradiance estimates from the stored data</a:t>
            </a:r>
          </a:p>
          <a:p>
            <a:r>
              <a:rPr lang="en-US" dirty="0" smtClean="0"/>
              <a:t>The </a:t>
            </a:r>
            <a:r>
              <a:rPr lang="en-US" dirty="0"/>
              <a:t>sub-problems are:</a:t>
            </a:r>
          </a:p>
          <a:p>
            <a:pPr lvl="1"/>
            <a:r>
              <a:rPr lang="en-US" dirty="0"/>
              <a:t>How do you get the samples in the first place?</a:t>
            </a:r>
          </a:p>
          <a:p>
            <a:pPr lvl="1"/>
            <a:r>
              <a:rPr lang="en-US" dirty="0"/>
              <a:t>How to you store them?</a:t>
            </a:r>
          </a:p>
          <a:p>
            <a:pPr lvl="1"/>
            <a:r>
              <a:rPr lang="en-US" dirty="0"/>
              <a:t>How do you construct the estimate? </a:t>
            </a:r>
          </a:p>
        </p:txBody>
      </p:sp>
    </p:spTree>
    <p:extLst>
      <p:ext uri="{BB962C8B-B14F-4D97-AF65-F5344CB8AC3E}">
        <p14:creationId xmlns:p14="http://schemas.microsoft.com/office/powerpoint/2010/main" val="165896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Irradiance </a:t>
            </a:r>
            <a:r>
              <a:rPr lang="en-US" dirty="0" smtClean="0"/>
              <a:t>Caching</a:t>
            </a:r>
            <a:endParaRPr lang="en-US" sz="2400" dirty="0"/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965" y="2595562"/>
            <a:ext cx="8518935" cy="3670767"/>
          </a:xfrm>
        </p:spPr>
        <p:txBody>
          <a:bodyPr>
            <a:normAutofit/>
          </a:bodyPr>
          <a:lstStyle/>
          <a:p>
            <a:r>
              <a:rPr lang="en-US" dirty="0"/>
              <a:t>Start with a basic path tracing algorithm, but …</a:t>
            </a:r>
          </a:p>
          <a:p>
            <a:pPr lvl="1"/>
            <a:r>
              <a:rPr lang="en-US" dirty="0"/>
              <a:t>Maintain a spatial data structure storing examples of irradiance arriving at points</a:t>
            </a:r>
          </a:p>
          <a:p>
            <a:pPr lvl="1"/>
            <a:r>
              <a:rPr lang="en-US" dirty="0"/>
              <a:t>If you hit a diffuse surface, try to build an estimate of irradiance at that point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the estimate is good, use it</a:t>
            </a:r>
          </a:p>
          <a:p>
            <a:pPr lvl="1"/>
            <a:r>
              <a:rPr lang="en-US" dirty="0"/>
              <a:t>If not, use path tracing to estimate the irradiance and store it</a:t>
            </a:r>
          </a:p>
          <a:p>
            <a:r>
              <a:rPr lang="en-US" dirty="0"/>
              <a:t>Some questions:</a:t>
            </a:r>
          </a:p>
          <a:p>
            <a:pPr lvl="1"/>
            <a:r>
              <a:rPr lang="en-US" dirty="0"/>
              <a:t>How do we store the samples?</a:t>
            </a:r>
          </a:p>
          <a:p>
            <a:pPr lvl="1"/>
            <a:r>
              <a:rPr lang="en-US" dirty="0"/>
              <a:t>How do we decide whether  </a:t>
            </a:r>
            <a:r>
              <a:rPr lang="en-US" dirty="0" smtClean="0"/>
              <a:t>to </a:t>
            </a:r>
            <a:r>
              <a:rPr lang="en-US" dirty="0"/>
              <a:t>compute a new </a:t>
            </a:r>
            <a:r>
              <a:rPr lang="en-US" dirty="0" smtClean="0"/>
              <a:t>value?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8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Storing Samples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603" y="2595562"/>
            <a:ext cx="8347297" cy="3670767"/>
          </a:xfrm>
        </p:spPr>
        <p:txBody>
          <a:bodyPr>
            <a:normAutofit/>
          </a:bodyPr>
          <a:lstStyle/>
          <a:p>
            <a:r>
              <a:rPr lang="en-US" dirty="0"/>
              <a:t>It </a:t>
            </a:r>
            <a:r>
              <a:rPr lang="en-US" dirty="0" err="1"/>
              <a:t>doesn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t much matter how you store the samples</a:t>
            </a:r>
          </a:p>
          <a:p>
            <a:pPr lvl="1"/>
            <a:r>
              <a:rPr lang="en-US" dirty="0"/>
              <a:t>Data structure must support insertion of new samples, and search for nearby samples, indexed on position</a:t>
            </a:r>
          </a:p>
          <a:p>
            <a:pPr lvl="1"/>
            <a:r>
              <a:rPr lang="en-US" dirty="0"/>
              <a:t>The RADIANCE system is an implementation of Irradiance Caching, and it uses </a:t>
            </a:r>
            <a:r>
              <a:rPr lang="en-US" dirty="0" err="1"/>
              <a:t>Octrees</a:t>
            </a:r>
            <a:endParaRPr lang="en-US" dirty="0"/>
          </a:p>
          <a:p>
            <a:r>
              <a:rPr lang="en-US" dirty="0"/>
              <a:t>Question of precisely what to store:</a:t>
            </a:r>
          </a:p>
          <a:p>
            <a:pPr lvl="1"/>
            <a:r>
              <a:rPr lang="en-US" dirty="0"/>
              <a:t>Irradiance </a:t>
            </a:r>
          </a:p>
          <a:p>
            <a:pPr lvl="1"/>
            <a:r>
              <a:rPr lang="en-US" dirty="0"/>
              <a:t>The location</a:t>
            </a:r>
          </a:p>
          <a:p>
            <a:pPr lvl="1"/>
            <a:r>
              <a:rPr lang="en-US" dirty="0"/>
              <a:t>The normal at that location </a:t>
            </a:r>
          </a:p>
        </p:txBody>
      </p:sp>
    </p:spTree>
    <p:extLst>
      <p:ext uri="{BB962C8B-B14F-4D97-AF65-F5344CB8AC3E}">
        <p14:creationId xmlns:p14="http://schemas.microsoft.com/office/powerpoint/2010/main" val="348920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Whitted</a:t>
            </a:r>
            <a:r>
              <a:rPr lang="en-US" dirty="0" smtClean="0"/>
              <a:t> Ray-Tracing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83" y="2406790"/>
            <a:ext cx="3365321" cy="3670767"/>
          </a:xfrm>
        </p:spPr>
        <p:txBody>
          <a:bodyPr>
            <a:normAutofit/>
          </a:bodyPr>
          <a:lstStyle/>
          <a:p>
            <a:r>
              <a:rPr lang="en-US" dirty="0" smtClean="0"/>
              <a:t>1979</a:t>
            </a:r>
            <a:r>
              <a:rPr lang="en-US" dirty="0"/>
              <a:t>, Turner </a:t>
            </a:r>
            <a:r>
              <a:rPr lang="en-US" dirty="0" err="1" smtClean="0"/>
              <a:t>Whitted</a:t>
            </a:r>
            <a:endParaRPr lang="en-US" dirty="0" smtClean="0"/>
          </a:p>
          <a:p>
            <a:r>
              <a:rPr lang="en-US" dirty="0" smtClean="0"/>
              <a:t>As an aside:</a:t>
            </a:r>
            <a:endParaRPr lang="en-US" dirty="0"/>
          </a:p>
          <a:p>
            <a:pPr lvl="1"/>
            <a:r>
              <a:rPr lang="en-US" dirty="0" smtClean="0"/>
              <a:t>74 </a:t>
            </a:r>
            <a:r>
              <a:rPr lang="en-US" dirty="0"/>
              <a:t>minutes at </a:t>
            </a:r>
            <a:r>
              <a:rPr lang="en-US" dirty="0" smtClean="0"/>
              <a:t>640x480</a:t>
            </a:r>
          </a:p>
          <a:p>
            <a:pPr lvl="1"/>
            <a:r>
              <a:rPr lang="en-US" dirty="0" smtClean="0"/>
              <a:t>8 </a:t>
            </a:r>
            <a:r>
              <a:rPr lang="en-US" dirty="0"/>
              <a:t>Moore’s Law CPU doublings in 27 </a:t>
            </a:r>
            <a:r>
              <a:rPr lang="en-US" dirty="0" smtClean="0"/>
              <a:t>years</a:t>
            </a:r>
          </a:p>
          <a:p>
            <a:pPr lvl="1"/>
            <a:r>
              <a:rPr lang="en-US" dirty="0" smtClean="0"/>
              <a:t>12 </a:t>
            </a:r>
            <a:r>
              <a:rPr lang="en-US" dirty="0"/>
              <a:t>doublings 74min -&gt; 1 </a:t>
            </a:r>
            <a:r>
              <a:rPr lang="en-US" dirty="0" smtClean="0"/>
              <a:t>sec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should now have 1024x1024 at 16 </a:t>
            </a:r>
            <a:r>
              <a:rPr lang="en-US" dirty="0" err="1"/>
              <a:t>f.p.s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13" y="2203610"/>
            <a:ext cx="3606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0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of Existing Data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298" y="2286663"/>
            <a:ext cx="8913702" cy="3670767"/>
          </a:xfrm>
        </p:spPr>
        <p:txBody>
          <a:bodyPr/>
          <a:lstStyle/>
          <a:p>
            <a:r>
              <a:rPr lang="en-US" dirty="0"/>
              <a:t>The quality of an estimate is based on geometric considerations</a:t>
            </a:r>
          </a:p>
          <a:p>
            <a:r>
              <a:rPr lang="en-US" dirty="0"/>
              <a:t>Examine:</a:t>
            </a:r>
          </a:p>
          <a:p>
            <a:pPr lvl="1"/>
            <a:r>
              <a:rPr lang="en-US" dirty="0"/>
              <a:t>Surface curvature between the required point and the existing data </a:t>
            </a:r>
          </a:p>
          <a:p>
            <a:pPr lvl="2"/>
            <a:r>
              <a:rPr lang="en-US" dirty="0"/>
              <a:t>diffuse illumination changes with curvature</a:t>
            </a:r>
          </a:p>
          <a:p>
            <a:pPr lvl="1"/>
            <a:r>
              <a:rPr lang="en-US" dirty="0"/>
              <a:t>Brightness and the distance to other surfaces</a:t>
            </a:r>
          </a:p>
          <a:p>
            <a:pPr lvl="2"/>
            <a:r>
              <a:rPr lang="en-US" dirty="0"/>
              <a:t>Influences how fast incoming illumination can change</a:t>
            </a:r>
          </a:p>
          <a:p>
            <a:pPr lvl="1"/>
            <a:r>
              <a:rPr lang="en-US" dirty="0"/>
              <a:t>Assume extreme variation in incoming radiance</a:t>
            </a:r>
          </a:p>
          <a:p>
            <a:r>
              <a:rPr lang="en-US" dirty="0"/>
              <a:t>If existing values are used, weigh contribution by quality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2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Factors</a:t>
            </a:r>
          </a:p>
        </p:txBody>
      </p:sp>
      <p:pic>
        <p:nvPicPr>
          <p:cNvPr id="462852" name="Picture 4" descr="PBR-16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280733"/>
            <a:ext cx="66294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2853" name="Text Box 5"/>
          <p:cNvSpPr txBox="1">
            <a:spLocks noChangeArrowheads="1"/>
          </p:cNvSpPr>
          <p:nvPr/>
        </p:nvSpPr>
        <p:spPr bwMode="auto">
          <a:xfrm>
            <a:off x="685800" y="4671508"/>
            <a:ext cx="4130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Small distance, but maybe big change in irradiance</a:t>
            </a:r>
          </a:p>
        </p:txBody>
      </p:sp>
      <p:sp>
        <p:nvSpPr>
          <p:cNvPr id="462854" name="Text Box 6"/>
          <p:cNvSpPr txBox="1">
            <a:spLocks noChangeArrowheads="1"/>
          </p:cNvSpPr>
          <p:nvPr/>
        </p:nvSpPr>
        <p:spPr bwMode="auto">
          <a:xfrm>
            <a:off x="5254403" y="4663955"/>
            <a:ext cx="283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Points and </a:t>
            </a:r>
            <a:r>
              <a:rPr lang="en-US" dirty="0" err="1"/>
              <a:t>normals</a:t>
            </a:r>
            <a:r>
              <a:rPr lang="en-US" dirty="0"/>
              <a:t> should be close</a:t>
            </a:r>
          </a:p>
        </p:txBody>
      </p:sp>
      <p:sp>
        <p:nvSpPr>
          <p:cNvPr id="462856" name="Text Box 8"/>
          <p:cNvSpPr txBox="1">
            <a:spLocks noChangeArrowheads="1"/>
          </p:cNvSpPr>
          <p:nvPr/>
        </p:nvSpPr>
        <p:spPr bwMode="auto">
          <a:xfrm>
            <a:off x="1447800" y="5851525"/>
            <a:ext cx="6264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Distance to nearby surfaces should be large – corners lead to fast changes in irradiance</a:t>
            </a:r>
          </a:p>
        </p:txBody>
      </p:sp>
    </p:spTree>
    <p:extLst>
      <p:ext uri="{BB962C8B-B14F-4D97-AF65-F5344CB8AC3E}">
        <p14:creationId xmlns:p14="http://schemas.microsoft.com/office/powerpoint/2010/main" val="223319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Locations of Estimates</a:t>
            </a:r>
          </a:p>
        </p:txBody>
      </p:sp>
      <p:pic>
        <p:nvPicPr>
          <p:cNvPr id="2" name="Picture 1" descr="irradiancecachepoi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20" y="2038256"/>
            <a:ext cx="7192860" cy="43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9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Notes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947" y="2595562"/>
            <a:ext cx="8604865" cy="3670767"/>
          </a:xfrm>
        </p:spPr>
        <p:txBody>
          <a:bodyPr>
            <a:normAutofit/>
          </a:bodyPr>
          <a:lstStyle/>
          <a:p>
            <a:r>
              <a:rPr lang="en-US" dirty="0"/>
              <a:t>In a full system, choices must be made as to what constitutes a diffuse surface</a:t>
            </a:r>
          </a:p>
          <a:p>
            <a:pPr lvl="1"/>
            <a:r>
              <a:rPr lang="en-US" dirty="0"/>
              <a:t>PBRT assumes anything that </a:t>
            </a:r>
            <a:r>
              <a:rPr lang="en-US" dirty="0" err="1"/>
              <a:t>isn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t specular</a:t>
            </a:r>
          </a:p>
          <a:p>
            <a:pPr lvl="1"/>
            <a:r>
              <a:rPr lang="en-US" dirty="0"/>
              <a:t>Error goes up as reflectance varies further from diffuse</a:t>
            </a:r>
          </a:p>
          <a:p>
            <a:r>
              <a:rPr lang="en-US" dirty="0" smtClean="0"/>
              <a:t>Also </a:t>
            </a:r>
            <a:r>
              <a:rPr lang="en-US" dirty="0"/>
              <a:t>have to make sure that direct lighting is not double counted</a:t>
            </a:r>
          </a:p>
          <a:p>
            <a:r>
              <a:rPr lang="en-US" dirty="0"/>
              <a:t>Must account for transmission and reflection</a:t>
            </a:r>
          </a:p>
          <a:p>
            <a:pPr lvl="1"/>
            <a:r>
              <a:rPr lang="en-US" dirty="0"/>
              <a:t>Separate irradiance estimates for both sides of a surface</a:t>
            </a:r>
          </a:p>
        </p:txBody>
      </p:sp>
    </p:spTree>
    <p:extLst>
      <p:ext uri="{BB962C8B-B14F-4D97-AF65-F5344CB8AC3E}">
        <p14:creationId xmlns:p14="http://schemas.microsoft.com/office/powerpoint/2010/main" val="405262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Refraction of a Caustic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368230"/>
            <a:ext cx="4648200" cy="433737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Monte-Carlo ray tracing handles all paths of light: L(D|S)*E, but not equally well</a:t>
            </a:r>
          </a:p>
          <a:p>
            <a:r>
              <a:rPr lang="en-US" sz="2000" dirty="0"/>
              <a:t>Has difficulty sampling LS*DS*E paths, e.g. refraction of a caustic</a:t>
            </a:r>
          </a:p>
          <a:p>
            <a:r>
              <a:rPr lang="en-US" sz="2000" dirty="0"/>
              <a:t>Path tracing would need a very lucky first hit</a:t>
            </a:r>
          </a:p>
          <a:p>
            <a:r>
              <a:rPr lang="en-US" sz="2000" dirty="0"/>
              <a:t>Bidirectional ray tracing can find caustic, but reflection of caustic still needs lucky first hit during path tracing</a:t>
            </a:r>
          </a:p>
          <a:p>
            <a:r>
              <a:rPr lang="en-US" sz="2000" dirty="0"/>
              <a:t>Metropolis light transport can find a caustic path, but would need lucky perturbation to find its reflection</a:t>
            </a:r>
          </a:p>
        </p:txBody>
      </p:sp>
      <p:graphicFrame>
        <p:nvGraphicFramePr>
          <p:cNvPr id="102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205319"/>
              </p:ext>
            </p:extLst>
          </p:nvPr>
        </p:nvGraphicFramePr>
        <p:xfrm>
          <a:off x="5240093" y="2141222"/>
          <a:ext cx="2047875" cy="165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Photo Editor Photo" r:id="rId3" imgW="3115110" imgH="2514286" progId="MSPhotoEd.3">
                  <p:embed/>
                </p:oleObj>
              </mc:Choice>
              <mc:Fallback>
                <p:oleObj name="Photo Editor Photo" r:id="rId3" imgW="3115110" imgH="2514286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093" y="2141222"/>
                        <a:ext cx="2047875" cy="1653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6934200" y="5181600"/>
            <a:ext cx="10668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5791200" y="624840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 flipV="1">
            <a:off x="7924800" y="3886200"/>
            <a:ext cx="685800" cy="862013"/>
            <a:chOff x="5169" y="3183"/>
            <a:chExt cx="403" cy="461"/>
          </a:xfrm>
        </p:grpSpPr>
        <p:sp>
          <p:nvSpPr>
            <p:cNvPr id="10255" name="Freeform 15"/>
            <p:cNvSpPr>
              <a:spLocks/>
            </p:cNvSpPr>
            <p:nvPr/>
          </p:nvSpPr>
          <p:spPr bwMode="auto">
            <a:xfrm>
              <a:off x="5169" y="3183"/>
              <a:ext cx="403" cy="332"/>
            </a:xfrm>
            <a:custGeom>
              <a:avLst/>
              <a:gdLst>
                <a:gd name="T0" fmla="*/ 715 w 2015"/>
                <a:gd name="T1" fmla="*/ 1582 h 1660"/>
                <a:gd name="T2" fmla="*/ 53 w 2015"/>
                <a:gd name="T3" fmla="*/ 1338 h 1660"/>
                <a:gd name="T4" fmla="*/ 333 w 2015"/>
                <a:gd name="T5" fmla="*/ 1266 h 1660"/>
                <a:gd name="T6" fmla="*/ 0 w 2015"/>
                <a:gd name="T7" fmla="*/ 998 h 1660"/>
                <a:gd name="T8" fmla="*/ 327 w 2015"/>
                <a:gd name="T9" fmla="*/ 1069 h 1660"/>
                <a:gd name="T10" fmla="*/ 89 w 2015"/>
                <a:gd name="T11" fmla="*/ 615 h 1660"/>
                <a:gd name="T12" fmla="*/ 447 w 2015"/>
                <a:gd name="T13" fmla="*/ 794 h 1660"/>
                <a:gd name="T14" fmla="*/ 297 w 2015"/>
                <a:gd name="T15" fmla="*/ 263 h 1660"/>
                <a:gd name="T16" fmla="*/ 709 w 2015"/>
                <a:gd name="T17" fmla="*/ 520 h 1660"/>
                <a:gd name="T18" fmla="*/ 1013 w 2015"/>
                <a:gd name="T19" fmla="*/ 0 h 1660"/>
                <a:gd name="T20" fmla="*/ 1144 w 2015"/>
                <a:gd name="T21" fmla="*/ 419 h 1660"/>
                <a:gd name="T22" fmla="*/ 1693 w 2015"/>
                <a:gd name="T23" fmla="*/ 66 h 1660"/>
                <a:gd name="T24" fmla="*/ 1430 w 2015"/>
                <a:gd name="T25" fmla="*/ 514 h 1660"/>
                <a:gd name="T26" fmla="*/ 1883 w 2015"/>
                <a:gd name="T27" fmla="*/ 425 h 1660"/>
                <a:gd name="T28" fmla="*/ 1651 w 2015"/>
                <a:gd name="T29" fmla="*/ 771 h 1660"/>
                <a:gd name="T30" fmla="*/ 2015 w 2015"/>
                <a:gd name="T31" fmla="*/ 723 h 1660"/>
                <a:gd name="T32" fmla="*/ 1645 w 2015"/>
                <a:gd name="T33" fmla="*/ 1075 h 1660"/>
                <a:gd name="T34" fmla="*/ 1979 w 2015"/>
                <a:gd name="T35" fmla="*/ 1033 h 1660"/>
                <a:gd name="T36" fmla="*/ 1449 w 2015"/>
                <a:gd name="T37" fmla="*/ 1392 h 1660"/>
                <a:gd name="T38" fmla="*/ 1681 w 2015"/>
                <a:gd name="T39" fmla="*/ 1457 h 1660"/>
                <a:gd name="T40" fmla="*/ 1163 w 2015"/>
                <a:gd name="T41" fmla="*/ 1660 h 1660"/>
                <a:gd name="T42" fmla="*/ 715 w 2015"/>
                <a:gd name="T43" fmla="*/ 1582 h 1660"/>
                <a:gd name="T44" fmla="*/ 715 w 2015"/>
                <a:gd name="T45" fmla="*/ 1582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5" h="1660">
                  <a:moveTo>
                    <a:pt x="715" y="1582"/>
                  </a:moveTo>
                  <a:lnTo>
                    <a:pt x="53" y="1338"/>
                  </a:lnTo>
                  <a:lnTo>
                    <a:pt x="333" y="1266"/>
                  </a:lnTo>
                  <a:lnTo>
                    <a:pt x="0" y="998"/>
                  </a:lnTo>
                  <a:lnTo>
                    <a:pt x="327" y="1069"/>
                  </a:lnTo>
                  <a:lnTo>
                    <a:pt x="89" y="615"/>
                  </a:lnTo>
                  <a:lnTo>
                    <a:pt x="447" y="794"/>
                  </a:lnTo>
                  <a:lnTo>
                    <a:pt x="297" y="263"/>
                  </a:lnTo>
                  <a:lnTo>
                    <a:pt x="709" y="520"/>
                  </a:lnTo>
                  <a:lnTo>
                    <a:pt x="1013" y="0"/>
                  </a:lnTo>
                  <a:lnTo>
                    <a:pt x="1144" y="419"/>
                  </a:lnTo>
                  <a:lnTo>
                    <a:pt x="1693" y="66"/>
                  </a:lnTo>
                  <a:lnTo>
                    <a:pt x="1430" y="514"/>
                  </a:lnTo>
                  <a:lnTo>
                    <a:pt x="1883" y="425"/>
                  </a:lnTo>
                  <a:lnTo>
                    <a:pt x="1651" y="771"/>
                  </a:lnTo>
                  <a:lnTo>
                    <a:pt x="2015" y="723"/>
                  </a:lnTo>
                  <a:lnTo>
                    <a:pt x="1645" y="1075"/>
                  </a:lnTo>
                  <a:lnTo>
                    <a:pt x="1979" y="1033"/>
                  </a:lnTo>
                  <a:lnTo>
                    <a:pt x="1449" y="1392"/>
                  </a:lnTo>
                  <a:lnTo>
                    <a:pt x="1681" y="1457"/>
                  </a:lnTo>
                  <a:lnTo>
                    <a:pt x="1163" y="1660"/>
                  </a:lnTo>
                  <a:lnTo>
                    <a:pt x="715" y="1582"/>
                  </a:lnTo>
                  <a:lnTo>
                    <a:pt x="715" y="1582"/>
                  </a:lnTo>
                  <a:close/>
                </a:path>
              </a:pathLst>
            </a:custGeom>
            <a:solidFill>
              <a:srgbClr val="FFE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Freeform 16"/>
            <p:cNvSpPr>
              <a:spLocks/>
            </p:cNvSpPr>
            <p:nvPr/>
          </p:nvSpPr>
          <p:spPr bwMode="auto">
            <a:xfrm>
              <a:off x="5282" y="3293"/>
              <a:ext cx="201" cy="337"/>
            </a:xfrm>
            <a:custGeom>
              <a:avLst/>
              <a:gdLst>
                <a:gd name="T0" fmla="*/ 543 w 1002"/>
                <a:gd name="T1" fmla="*/ 1683 h 1683"/>
                <a:gd name="T2" fmla="*/ 721 w 1002"/>
                <a:gd name="T3" fmla="*/ 949 h 1683"/>
                <a:gd name="T4" fmla="*/ 1002 w 1002"/>
                <a:gd name="T5" fmla="*/ 519 h 1683"/>
                <a:gd name="T6" fmla="*/ 501 w 1002"/>
                <a:gd name="T7" fmla="*/ 0 h 1683"/>
                <a:gd name="T8" fmla="*/ 96 w 1002"/>
                <a:gd name="T9" fmla="*/ 233 h 1683"/>
                <a:gd name="T10" fmla="*/ 0 w 1002"/>
                <a:gd name="T11" fmla="*/ 698 h 1683"/>
                <a:gd name="T12" fmla="*/ 221 w 1002"/>
                <a:gd name="T13" fmla="*/ 1009 h 1683"/>
                <a:gd name="T14" fmla="*/ 184 w 1002"/>
                <a:gd name="T15" fmla="*/ 1605 h 1683"/>
                <a:gd name="T16" fmla="*/ 543 w 1002"/>
                <a:gd name="T17" fmla="*/ 1683 h 1683"/>
                <a:gd name="T18" fmla="*/ 543 w 1002"/>
                <a:gd name="T1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2" h="1683">
                  <a:moveTo>
                    <a:pt x="543" y="1683"/>
                  </a:moveTo>
                  <a:lnTo>
                    <a:pt x="721" y="949"/>
                  </a:lnTo>
                  <a:lnTo>
                    <a:pt x="1002" y="519"/>
                  </a:lnTo>
                  <a:lnTo>
                    <a:pt x="501" y="0"/>
                  </a:lnTo>
                  <a:lnTo>
                    <a:pt x="96" y="233"/>
                  </a:lnTo>
                  <a:lnTo>
                    <a:pt x="0" y="698"/>
                  </a:lnTo>
                  <a:lnTo>
                    <a:pt x="221" y="1009"/>
                  </a:lnTo>
                  <a:lnTo>
                    <a:pt x="184" y="1605"/>
                  </a:lnTo>
                  <a:lnTo>
                    <a:pt x="543" y="1683"/>
                  </a:lnTo>
                  <a:lnTo>
                    <a:pt x="543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7" name="Freeform 17"/>
            <p:cNvSpPr>
              <a:spLocks/>
            </p:cNvSpPr>
            <p:nvPr/>
          </p:nvSpPr>
          <p:spPr bwMode="auto">
            <a:xfrm>
              <a:off x="5300" y="3360"/>
              <a:ext cx="128" cy="184"/>
            </a:xfrm>
            <a:custGeom>
              <a:avLst/>
              <a:gdLst>
                <a:gd name="T0" fmla="*/ 160 w 637"/>
                <a:gd name="T1" fmla="*/ 883 h 919"/>
                <a:gd name="T2" fmla="*/ 214 w 637"/>
                <a:gd name="T3" fmla="*/ 794 h 919"/>
                <a:gd name="T4" fmla="*/ 167 w 637"/>
                <a:gd name="T5" fmla="*/ 477 h 919"/>
                <a:gd name="T6" fmla="*/ 0 w 637"/>
                <a:gd name="T7" fmla="*/ 208 h 919"/>
                <a:gd name="T8" fmla="*/ 119 w 637"/>
                <a:gd name="T9" fmla="*/ 95 h 919"/>
                <a:gd name="T10" fmla="*/ 208 w 637"/>
                <a:gd name="T11" fmla="*/ 167 h 919"/>
                <a:gd name="T12" fmla="*/ 273 w 637"/>
                <a:gd name="T13" fmla="*/ 0 h 919"/>
                <a:gd name="T14" fmla="*/ 411 w 637"/>
                <a:gd name="T15" fmla="*/ 143 h 919"/>
                <a:gd name="T16" fmla="*/ 637 w 637"/>
                <a:gd name="T17" fmla="*/ 125 h 919"/>
                <a:gd name="T18" fmla="*/ 626 w 637"/>
                <a:gd name="T19" fmla="*/ 322 h 919"/>
                <a:gd name="T20" fmla="*/ 476 w 637"/>
                <a:gd name="T21" fmla="*/ 561 h 919"/>
                <a:gd name="T22" fmla="*/ 363 w 637"/>
                <a:gd name="T23" fmla="*/ 854 h 919"/>
                <a:gd name="T24" fmla="*/ 393 w 637"/>
                <a:gd name="T25" fmla="*/ 406 h 919"/>
                <a:gd name="T26" fmla="*/ 280 w 637"/>
                <a:gd name="T27" fmla="*/ 448 h 919"/>
                <a:gd name="T28" fmla="*/ 178 w 637"/>
                <a:gd name="T29" fmla="*/ 341 h 919"/>
                <a:gd name="T30" fmla="*/ 292 w 637"/>
                <a:gd name="T31" fmla="*/ 781 h 919"/>
                <a:gd name="T32" fmla="*/ 303 w 637"/>
                <a:gd name="T33" fmla="*/ 919 h 919"/>
                <a:gd name="T34" fmla="*/ 160 w 637"/>
                <a:gd name="T35" fmla="*/ 883 h 919"/>
                <a:gd name="T36" fmla="*/ 160 w 637"/>
                <a:gd name="T37" fmla="*/ 883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7" h="919">
                  <a:moveTo>
                    <a:pt x="160" y="883"/>
                  </a:moveTo>
                  <a:lnTo>
                    <a:pt x="214" y="794"/>
                  </a:lnTo>
                  <a:lnTo>
                    <a:pt x="167" y="477"/>
                  </a:lnTo>
                  <a:lnTo>
                    <a:pt x="0" y="208"/>
                  </a:lnTo>
                  <a:lnTo>
                    <a:pt x="119" y="95"/>
                  </a:lnTo>
                  <a:lnTo>
                    <a:pt x="208" y="167"/>
                  </a:lnTo>
                  <a:lnTo>
                    <a:pt x="273" y="0"/>
                  </a:lnTo>
                  <a:lnTo>
                    <a:pt x="411" y="143"/>
                  </a:lnTo>
                  <a:lnTo>
                    <a:pt x="637" y="125"/>
                  </a:lnTo>
                  <a:lnTo>
                    <a:pt x="626" y="322"/>
                  </a:lnTo>
                  <a:lnTo>
                    <a:pt x="476" y="561"/>
                  </a:lnTo>
                  <a:lnTo>
                    <a:pt x="363" y="854"/>
                  </a:lnTo>
                  <a:lnTo>
                    <a:pt x="393" y="406"/>
                  </a:lnTo>
                  <a:lnTo>
                    <a:pt x="280" y="448"/>
                  </a:lnTo>
                  <a:lnTo>
                    <a:pt x="178" y="341"/>
                  </a:lnTo>
                  <a:lnTo>
                    <a:pt x="292" y="781"/>
                  </a:lnTo>
                  <a:lnTo>
                    <a:pt x="303" y="919"/>
                  </a:lnTo>
                  <a:lnTo>
                    <a:pt x="160" y="883"/>
                  </a:lnTo>
                  <a:lnTo>
                    <a:pt x="160" y="883"/>
                  </a:lnTo>
                  <a:close/>
                </a:path>
              </a:pathLst>
            </a:custGeom>
            <a:solidFill>
              <a:srgbClr val="FFF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8" name="Freeform 18"/>
            <p:cNvSpPr>
              <a:spLocks/>
            </p:cNvSpPr>
            <p:nvPr/>
          </p:nvSpPr>
          <p:spPr bwMode="auto">
            <a:xfrm>
              <a:off x="5318" y="3549"/>
              <a:ext cx="69" cy="70"/>
            </a:xfrm>
            <a:custGeom>
              <a:avLst/>
              <a:gdLst>
                <a:gd name="T0" fmla="*/ 107 w 345"/>
                <a:gd name="T1" fmla="*/ 0 h 352"/>
                <a:gd name="T2" fmla="*/ 345 w 345"/>
                <a:gd name="T3" fmla="*/ 101 h 352"/>
                <a:gd name="T4" fmla="*/ 268 w 345"/>
                <a:gd name="T5" fmla="*/ 161 h 352"/>
                <a:gd name="T6" fmla="*/ 322 w 345"/>
                <a:gd name="T7" fmla="*/ 328 h 352"/>
                <a:gd name="T8" fmla="*/ 17 w 345"/>
                <a:gd name="T9" fmla="*/ 352 h 352"/>
                <a:gd name="T10" fmla="*/ 0 w 345"/>
                <a:gd name="T11" fmla="*/ 6 h 352"/>
                <a:gd name="T12" fmla="*/ 107 w 345"/>
                <a:gd name="T13" fmla="*/ 0 h 352"/>
                <a:gd name="T14" fmla="*/ 107 w 345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5" h="352">
                  <a:moveTo>
                    <a:pt x="107" y="0"/>
                  </a:moveTo>
                  <a:lnTo>
                    <a:pt x="345" y="101"/>
                  </a:lnTo>
                  <a:lnTo>
                    <a:pt x="268" y="161"/>
                  </a:lnTo>
                  <a:lnTo>
                    <a:pt x="322" y="328"/>
                  </a:lnTo>
                  <a:lnTo>
                    <a:pt x="17" y="352"/>
                  </a:lnTo>
                  <a:lnTo>
                    <a:pt x="0" y="6"/>
                  </a:lnTo>
                  <a:lnTo>
                    <a:pt x="107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C2C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Freeform 19"/>
            <p:cNvSpPr>
              <a:spLocks/>
            </p:cNvSpPr>
            <p:nvPr/>
          </p:nvSpPr>
          <p:spPr bwMode="auto">
            <a:xfrm>
              <a:off x="5265" y="3296"/>
              <a:ext cx="113" cy="185"/>
            </a:xfrm>
            <a:custGeom>
              <a:avLst/>
              <a:gdLst>
                <a:gd name="T0" fmla="*/ 448 w 561"/>
                <a:gd name="T1" fmla="*/ 0 h 924"/>
                <a:gd name="T2" fmla="*/ 201 w 561"/>
                <a:gd name="T3" fmla="*/ 101 h 924"/>
                <a:gd name="T4" fmla="*/ 0 w 561"/>
                <a:gd name="T5" fmla="*/ 403 h 924"/>
                <a:gd name="T6" fmla="*/ 0 w 561"/>
                <a:gd name="T7" fmla="*/ 677 h 924"/>
                <a:gd name="T8" fmla="*/ 142 w 561"/>
                <a:gd name="T9" fmla="*/ 837 h 924"/>
                <a:gd name="T10" fmla="*/ 348 w 561"/>
                <a:gd name="T11" fmla="*/ 924 h 924"/>
                <a:gd name="T12" fmla="*/ 163 w 561"/>
                <a:gd name="T13" fmla="*/ 765 h 924"/>
                <a:gd name="T14" fmla="*/ 83 w 561"/>
                <a:gd name="T15" fmla="*/ 551 h 924"/>
                <a:gd name="T16" fmla="*/ 146 w 561"/>
                <a:gd name="T17" fmla="*/ 290 h 924"/>
                <a:gd name="T18" fmla="*/ 344 w 561"/>
                <a:gd name="T19" fmla="*/ 113 h 924"/>
                <a:gd name="T20" fmla="*/ 561 w 561"/>
                <a:gd name="T21" fmla="*/ 21 h 924"/>
                <a:gd name="T22" fmla="*/ 448 w 561"/>
                <a:gd name="T23" fmla="*/ 0 h 924"/>
                <a:gd name="T24" fmla="*/ 448 w 561"/>
                <a:gd name="T25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924">
                  <a:moveTo>
                    <a:pt x="448" y="0"/>
                  </a:moveTo>
                  <a:lnTo>
                    <a:pt x="201" y="101"/>
                  </a:lnTo>
                  <a:lnTo>
                    <a:pt x="0" y="403"/>
                  </a:lnTo>
                  <a:lnTo>
                    <a:pt x="0" y="677"/>
                  </a:lnTo>
                  <a:lnTo>
                    <a:pt x="142" y="837"/>
                  </a:lnTo>
                  <a:lnTo>
                    <a:pt x="348" y="924"/>
                  </a:lnTo>
                  <a:lnTo>
                    <a:pt x="163" y="765"/>
                  </a:lnTo>
                  <a:lnTo>
                    <a:pt x="83" y="551"/>
                  </a:lnTo>
                  <a:lnTo>
                    <a:pt x="146" y="290"/>
                  </a:lnTo>
                  <a:lnTo>
                    <a:pt x="344" y="113"/>
                  </a:lnTo>
                  <a:lnTo>
                    <a:pt x="561" y="21"/>
                  </a:lnTo>
                  <a:lnTo>
                    <a:pt x="448" y="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Freeform 20"/>
            <p:cNvSpPr>
              <a:spLocks/>
            </p:cNvSpPr>
            <p:nvPr/>
          </p:nvSpPr>
          <p:spPr bwMode="auto">
            <a:xfrm>
              <a:off x="5308" y="3473"/>
              <a:ext cx="58" cy="152"/>
            </a:xfrm>
            <a:custGeom>
              <a:avLst/>
              <a:gdLst>
                <a:gd name="T0" fmla="*/ 4 w 290"/>
                <a:gd name="T1" fmla="*/ 0 h 757"/>
                <a:gd name="T2" fmla="*/ 42 w 290"/>
                <a:gd name="T3" fmla="*/ 168 h 757"/>
                <a:gd name="T4" fmla="*/ 46 w 290"/>
                <a:gd name="T5" fmla="*/ 349 h 757"/>
                <a:gd name="T6" fmla="*/ 4 w 290"/>
                <a:gd name="T7" fmla="*/ 378 h 757"/>
                <a:gd name="T8" fmla="*/ 26 w 290"/>
                <a:gd name="T9" fmla="*/ 491 h 757"/>
                <a:gd name="T10" fmla="*/ 0 w 290"/>
                <a:gd name="T11" fmla="*/ 672 h 757"/>
                <a:gd name="T12" fmla="*/ 67 w 290"/>
                <a:gd name="T13" fmla="*/ 757 h 757"/>
                <a:gd name="T14" fmla="*/ 214 w 290"/>
                <a:gd name="T15" fmla="*/ 744 h 757"/>
                <a:gd name="T16" fmla="*/ 206 w 290"/>
                <a:gd name="T17" fmla="*/ 660 h 757"/>
                <a:gd name="T18" fmla="*/ 131 w 290"/>
                <a:gd name="T19" fmla="*/ 706 h 757"/>
                <a:gd name="T20" fmla="*/ 152 w 290"/>
                <a:gd name="T21" fmla="*/ 609 h 757"/>
                <a:gd name="T22" fmla="*/ 63 w 290"/>
                <a:gd name="T23" fmla="*/ 647 h 757"/>
                <a:gd name="T24" fmla="*/ 113 w 290"/>
                <a:gd name="T25" fmla="*/ 554 h 757"/>
                <a:gd name="T26" fmla="*/ 235 w 290"/>
                <a:gd name="T27" fmla="*/ 572 h 757"/>
                <a:gd name="T28" fmla="*/ 186 w 290"/>
                <a:gd name="T29" fmla="*/ 479 h 757"/>
                <a:gd name="T30" fmla="*/ 105 w 290"/>
                <a:gd name="T31" fmla="*/ 496 h 757"/>
                <a:gd name="T32" fmla="*/ 143 w 290"/>
                <a:gd name="T33" fmla="*/ 428 h 757"/>
                <a:gd name="T34" fmla="*/ 81 w 290"/>
                <a:gd name="T35" fmla="*/ 386 h 757"/>
                <a:gd name="T36" fmla="*/ 290 w 290"/>
                <a:gd name="T37" fmla="*/ 395 h 757"/>
                <a:gd name="T38" fmla="*/ 109 w 290"/>
                <a:gd name="T39" fmla="*/ 311 h 757"/>
                <a:gd name="T40" fmla="*/ 81 w 290"/>
                <a:gd name="T41" fmla="*/ 105 h 757"/>
                <a:gd name="T42" fmla="*/ 4 w 290"/>
                <a:gd name="T43" fmla="*/ 0 h 757"/>
                <a:gd name="T44" fmla="*/ 4 w 290"/>
                <a:gd name="T4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0" h="757">
                  <a:moveTo>
                    <a:pt x="4" y="0"/>
                  </a:moveTo>
                  <a:lnTo>
                    <a:pt x="42" y="168"/>
                  </a:lnTo>
                  <a:lnTo>
                    <a:pt x="46" y="349"/>
                  </a:lnTo>
                  <a:lnTo>
                    <a:pt x="4" y="378"/>
                  </a:lnTo>
                  <a:lnTo>
                    <a:pt x="26" y="491"/>
                  </a:lnTo>
                  <a:lnTo>
                    <a:pt x="0" y="672"/>
                  </a:lnTo>
                  <a:lnTo>
                    <a:pt x="67" y="757"/>
                  </a:lnTo>
                  <a:lnTo>
                    <a:pt x="214" y="744"/>
                  </a:lnTo>
                  <a:lnTo>
                    <a:pt x="206" y="660"/>
                  </a:lnTo>
                  <a:lnTo>
                    <a:pt x="131" y="706"/>
                  </a:lnTo>
                  <a:lnTo>
                    <a:pt x="152" y="609"/>
                  </a:lnTo>
                  <a:lnTo>
                    <a:pt x="63" y="647"/>
                  </a:lnTo>
                  <a:lnTo>
                    <a:pt x="113" y="554"/>
                  </a:lnTo>
                  <a:lnTo>
                    <a:pt x="235" y="572"/>
                  </a:lnTo>
                  <a:lnTo>
                    <a:pt x="186" y="479"/>
                  </a:lnTo>
                  <a:lnTo>
                    <a:pt x="105" y="496"/>
                  </a:lnTo>
                  <a:lnTo>
                    <a:pt x="143" y="428"/>
                  </a:lnTo>
                  <a:lnTo>
                    <a:pt x="81" y="386"/>
                  </a:lnTo>
                  <a:lnTo>
                    <a:pt x="290" y="395"/>
                  </a:lnTo>
                  <a:lnTo>
                    <a:pt x="109" y="311"/>
                  </a:lnTo>
                  <a:lnTo>
                    <a:pt x="81" y="10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Freeform 21"/>
            <p:cNvSpPr>
              <a:spLocks/>
            </p:cNvSpPr>
            <p:nvPr/>
          </p:nvSpPr>
          <p:spPr bwMode="auto">
            <a:xfrm>
              <a:off x="5359" y="3577"/>
              <a:ext cx="15" cy="11"/>
            </a:xfrm>
            <a:custGeom>
              <a:avLst/>
              <a:gdLst>
                <a:gd name="T0" fmla="*/ 0 w 75"/>
                <a:gd name="T1" fmla="*/ 55 h 55"/>
                <a:gd name="T2" fmla="*/ 42 w 75"/>
                <a:gd name="T3" fmla="*/ 0 h 55"/>
                <a:gd name="T4" fmla="*/ 75 w 75"/>
                <a:gd name="T5" fmla="*/ 55 h 55"/>
                <a:gd name="T6" fmla="*/ 0 w 75"/>
                <a:gd name="T7" fmla="*/ 55 h 55"/>
                <a:gd name="T8" fmla="*/ 0 w 75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5">
                  <a:moveTo>
                    <a:pt x="0" y="55"/>
                  </a:moveTo>
                  <a:lnTo>
                    <a:pt x="42" y="0"/>
                  </a:lnTo>
                  <a:lnTo>
                    <a:pt x="75" y="55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Freeform 22"/>
            <p:cNvSpPr>
              <a:spLocks/>
            </p:cNvSpPr>
            <p:nvPr/>
          </p:nvSpPr>
          <p:spPr bwMode="auto">
            <a:xfrm>
              <a:off x="5340" y="3626"/>
              <a:ext cx="42" cy="18"/>
            </a:xfrm>
            <a:custGeom>
              <a:avLst/>
              <a:gdLst>
                <a:gd name="T0" fmla="*/ 4 w 210"/>
                <a:gd name="T1" fmla="*/ 0 h 89"/>
                <a:gd name="T2" fmla="*/ 210 w 210"/>
                <a:gd name="T3" fmla="*/ 0 h 89"/>
                <a:gd name="T4" fmla="*/ 172 w 210"/>
                <a:gd name="T5" fmla="*/ 71 h 89"/>
                <a:gd name="T6" fmla="*/ 63 w 210"/>
                <a:gd name="T7" fmla="*/ 89 h 89"/>
                <a:gd name="T8" fmla="*/ 0 w 210"/>
                <a:gd name="T9" fmla="*/ 55 h 89"/>
                <a:gd name="T10" fmla="*/ 4 w 210"/>
                <a:gd name="T11" fmla="*/ 0 h 89"/>
                <a:gd name="T12" fmla="*/ 4 w 210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89">
                  <a:moveTo>
                    <a:pt x="4" y="0"/>
                  </a:moveTo>
                  <a:lnTo>
                    <a:pt x="210" y="0"/>
                  </a:lnTo>
                  <a:lnTo>
                    <a:pt x="172" y="71"/>
                  </a:lnTo>
                  <a:lnTo>
                    <a:pt x="63" y="89"/>
                  </a:lnTo>
                  <a:lnTo>
                    <a:pt x="0" y="5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Freeform 23"/>
            <p:cNvSpPr>
              <a:spLocks/>
            </p:cNvSpPr>
            <p:nvPr/>
          </p:nvSpPr>
          <p:spPr bwMode="auto">
            <a:xfrm>
              <a:off x="5393" y="3561"/>
              <a:ext cx="7" cy="46"/>
            </a:xfrm>
            <a:custGeom>
              <a:avLst/>
              <a:gdLst>
                <a:gd name="T0" fmla="*/ 29 w 33"/>
                <a:gd name="T1" fmla="*/ 0 h 227"/>
                <a:gd name="T2" fmla="*/ 0 w 33"/>
                <a:gd name="T3" fmla="*/ 156 h 227"/>
                <a:gd name="T4" fmla="*/ 33 w 33"/>
                <a:gd name="T5" fmla="*/ 227 h 227"/>
                <a:gd name="T6" fmla="*/ 29 w 33"/>
                <a:gd name="T7" fmla="*/ 0 h 227"/>
                <a:gd name="T8" fmla="*/ 29 w 33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7">
                  <a:moveTo>
                    <a:pt x="29" y="0"/>
                  </a:moveTo>
                  <a:lnTo>
                    <a:pt x="0" y="156"/>
                  </a:lnTo>
                  <a:lnTo>
                    <a:pt x="33" y="227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Freeform 24"/>
            <p:cNvSpPr>
              <a:spLocks/>
            </p:cNvSpPr>
            <p:nvPr/>
          </p:nvSpPr>
          <p:spPr bwMode="auto">
            <a:xfrm>
              <a:off x="5373" y="3476"/>
              <a:ext cx="43" cy="75"/>
            </a:xfrm>
            <a:custGeom>
              <a:avLst/>
              <a:gdLst>
                <a:gd name="T0" fmla="*/ 0 w 214"/>
                <a:gd name="T1" fmla="*/ 379 h 379"/>
                <a:gd name="T2" fmla="*/ 113 w 214"/>
                <a:gd name="T3" fmla="*/ 333 h 379"/>
                <a:gd name="T4" fmla="*/ 121 w 214"/>
                <a:gd name="T5" fmla="*/ 169 h 379"/>
                <a:gd name="T6" fmla="*/ 214 w 214"/>
                <a:gd name="T7" fmla="*/ 0 h 379"/>
                <a:gd name="T8" fmla="*/ 164 w 214"/>
                <a:gd name="T9" fmla="*/ 270 h 379"/>
                <a:gd name="T10" fmla="*/ 164 w 214"/>
                <a:gd name="T11" fmla="*/ 374 h 379"/>
                <a:gd name="T12" fmla="*/ 0 w 214"/>
                <a:gd name="T13" fmla="*/ 379 h 379"/>
                <a:gd name="T14" fmla="*/ 0 w 214"/>
                <a:gd name="T15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379">
                  <a:moveTo>
                    <a:pt x="0" y="379"/>
                  </a:moveTo>
                  <a:lnTo>
                    <a:pt x="113" y="333"/>
                  </a:lnTo>
                  <a:lnTo>
                    <a:pt x="121" y="169"/>
                  </a:lnTo>
                  <a:lnTo>
                    <a:pt x="214" y="0"/>
                  </a:lnTo>
                  <a:lnTo>
                    <a:pt x="164" y="270"/>
                  </a:lnTo>
                  <a:lnTo>
                    <a:pt x="164" y="374"/>
                  </a:lnTo>
                  <a:lnTo>
                    <a:pt x="0" y="379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Freeform 25"/>
            <p:cNvSpPr>
              <a:spLocks/>
            </p:cNvSpPr>
            <p:nvPr/>
          </p:nvSpPr>
          <p:spPr bwMode="auto">
            <a:xfrm>
              <a:off x="5401" y="3303"/>
              <a:ext cx="69" cy="163"/>
            </a:xfrm>
            <a:custGeom>
              <a:avLst/>
              <a:gdLst>
                <a:gd name="T0" fmla="*/ 83 w 344"/>
                <a:gd name="T1" fmla="*/ 815 h 815"/>
                <a:gd name="T2" fmla="*/ 247 w 344"/>
                <a:gd name="T3" fmla="*/ 663 h 815"/>
                <a:gd name="T4" fmla="*/ 290 w 344"/>
                <a:gd name="T5" fmla="*/ 432 h 815"/>
                <a:gd name="T6" fmla="*/ 197 w 344"/>
                <a:gd name="T7" fmla="*/ 176 h 815"/>
                <a:gd name="T8" fmla="*/ 0 w 344"/>
                <a:gd name="T9" fmla="*/ 0 h 815"/>
                <a:gd name="T10" fmla="*/ 163 w 344"/>
                <a:gd name="T11" fmla="*/ 67 h 815"/>
                <a:gd name="T12" fmla="*/ 327 w 344"/>
                <a:gd name="T13" fmla="*/ 260 h 815"/>
                <a:gd name="T14" fmla="*/ 344 w 344"/>
                <a:gd name="T15" fmla="*/ 550 h 815"/>
                <a:gd name="T16" fmla="*/ 239 w 344"/>
                <a:gd name="T17" fmla="*/ 769 h 815"/>
                <a:gd name="T18" fmla="*/ 83 w 344"/>
                <a:gd name="T19" fmla="*/ 815 h 815"/>
                <a:gd name="T20" fmla="*/ 83 w 344"/>
                <a:gd name="T21" fmla="*/ 81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4" h="815">
                  <a:moveTo>
                    <a:pt x="83" y="815"/>
                  </a:moveTo>
                  <a:lnTo>
                    <a:pt x="247" y="663"/>
                  </a:lnTo>
                  <a:lnTo>
                    <a:pt x="290" y="432"/>
                  </a:lnTo>
                  <a:lnTo>
                    <a:pt x="197" y="176"/>
                  </a:lnTo>
                  <a:lnTo>
                    <a:pt x="0" y="0"/>
                  </a:lnTo>
                  <a:lnTo>
                    <a:pt x="163" y="67"/>
                  </a:lnTo>
                  <a:lnTo>
                    <a:pt x="327" y="260"/>
                  </a:lnTo>
                  <a:lnTo>
                    <a:pt x="344" y="550"/>
                  </a:lnTo>
                  <a:lnTo>
                    <a:pt x="239" y="769"/>
                  </a:lnTo>
                  <a:lnTo>
                    <a:pt x="83" y="815"/>
                  </a:lnTo>
                  <a:lnTo>
                    <a:pt x="83" y="8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6" name="Freeform 26"/>
            <p:cNvSpPr>
              <a:spLocks/>
            </p:cNvSpPr>
            <p:nvPr/>
          </p:nvSpPr>
          <p:spPr bwMode="auto">
            <a:xfrm>
              <a:off x="5319" y="3384"/>
              <a:ext cx="94" cy="147"/>
            </a:xfrm>
            <a:custGeom>
              <a:avLst/>
              <a:gdLst>
                <a:gd name="T0" fmla="*/ 172 w 471"/>
                <a:gd name="T1" fmla="*/ 736 h 736"/>
                <a:gd name="T2" fmla="*/ 168 w 471"/>
                <a:gd name="T3" fmla="*/ 538 h 736"/>
                <a:gd name="T4" fmla="*/ 0 w 471"/>
                <a:gd name="T5" fmla="*/ 126 h 736"/>
                <a:gd name="T6" fmla="*/ 38 w 471"/>
                <a:gd name="T7" fmla="*/ 55 h 736"/>
                <a:gd name="T8" fmla="*/ 117 w 471"/>
                <a:gd name="T9" fmla="*/ 156 h 736"/>
                <a:gd name="T10" fmla="*/ 185 w 471"/>
                <a:gd name="T11" fmla="*/ 4 h 736"/>
                <a:gd name="T12" fmla="*/ 231 w 471"/>
                <a:gd name="T13" fmla="*/ 0 h 736"/>
                <a:gd name="T14" fmla="*/ 252 w 471"/>
                <a:gd name="T15" fmla="*/ 135 h 736"/>
                <a:gd name="T16" fmla="*/ 311 w 471"/>
                <a:gd name="T17" fmla="*/ 97 h 736"/>
                <a:gd name="T18" fmla="*/ 336 w 471"/>
                <a:gd name="T19" fmla="*/ 156 h 736"/>
                <a:gd name="T20" fmla="*/ 449 w 471"/>
                <a:gd name="T21" fmla="*/ 59 h 736"/>
                <a:gd name="T22" fmla="*/ 471 w 471"/>
                <a:gd name="T23" fmla="*/ 139 h 736"/>
                <a:gd name="T24" fmla="*/ 336 w 471"/>
                <a:gd name="T25" fmla="*/ 458 h 736"/>
                <a:gd name="T26" fmla="*/ 293 w 471"/>
                <a:gd name="T27" fmla="*/ 643 h 736"/>
                <a:gd name="T28" fmla="*/ 273 w 471"/>
                <a:gd name="T29" fmla="*/ 580 h 736"/>
                <a:gd name="T30" fmla="*/ 332 w 471"/>
                <a:gd name="T31" fmla="*/ 379 h 736"/>
                <a:gd name="T32" fmla="*/ 424 w 471"/>
                <a:gd name="T33" fmla="*/ 152 h 736"/>
                <a:gd name="T34" fmla="*/ 386 w 471"/>
                <a:gd name="T35" fmla="*/ 152 h 736"/>
                <a:gd name="T36" fmla="*/ 327 w 471"/>
                <a:gd name="T37" fmla="*/ 248 h 736"/>
                <a:gd name="T38" fmla="*/ 293 w 471"/>
                <a:gd name="T39" fmla="*/ 147 h 736"/>
                <a:gd name="T40" fmla="*/ 256 w 471"/>
                <a:gd name="T41" fmla="*/ 189 h 736"/>
                <a:gd name="T42" fmla="*/ 244 w 471"/>
                <a:gd name="T43" fmla="*/ 266 h 736"/>
                <a:gd name="T44" fmla="*/ 214 w 471"/>
                <a:gd name="T45" fmla="*/ 260 h 736"/>
                <a:gd name="T46" fmla="*/ 202 w 471"/>
                <a:gd name="T47" fmla="*/ 72 h 736"/>
                <a:gd name="T48" fmla="*/ 125 w 471"/>
                <a:gd name="T49" fmla="*/ 223 h 736"/>
                <a:gd name="T50" fmla="*/ 42 w 471"/>
                <a:gd name="T51" fmla="*/ 160 h 736"/>
                <a:gd name="T52" fmla="*/ 168 w 471"/>
                <a:gd name="T53" fmla="*/ 383 h 736"/>
                <a:gd name="T54" fmla="*/ 206 w 471"/>
                <a:gd name="T55" fmla="*/ 572 h 736"/>
                <a:gd name="T56" fmla="*/ 172 w 471"/>
                <a:gd name="T57" fmla="*/ 736 h 736"/>
                <a:gd name="T58" fmla="*/ 172 w 471"/>
                <a:gd name="T59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1" h="736">
                  <a:moveTo>
                    <a:pt x="172" y="736"/>
                  </a:moveTo>
                  <a:lnTo>
                    <a:pt x="168" y="538"/>
                  </a:lnTo>
                  <a:lnTo>
                    <a:pt x="0" y="126"/>
                  </a:lnTo>
                  <a:lnTo>
                    <a:pt x="38" y="55"/>
                  </a:lnTo>
                  <a:lnTo>
                    <a:pt x="117" y="156"/>
                  </a:lnTo>
                  <a:lnTo>
                    <a:pt x="185" y="4"/>
                  </a:lnTo>
                  <a:lnTo>
                    <a:pt x="231" y="0"/>
                  </a:lnTo>
                  <a:lnTo>
                    <a:pt x="252" y="135"/>
                  </a:lnTo>
                  <a:lnTo>
                    <a:pt x="311" y="97"/>
                  </a:lnTo>
                  <a:lnTo>
                    <a:pt x="336" y="156"/>
                  </a:lnTo>
                  <a:lnTo>
                    <a:pt x="449" y="59"/>
                  </a:lnTo>
                  <a:lnTo>
                    <a:pt x="471" y="139"/>
                  </a:lnTo>
                  <a:lnTo>
                    <a:pt x="336" y="458"/>
                  </a:lnTo>
                  <a:lnTo>
                    <a:pt x="293" y="643"/>
                  </a:lnTo>
                  <a:lnTo>
                    <a:pt x="273" y="580"/>
                  </a:lnTo>
                  <a:lnTo>
                    <a:pt x="332" y="379"/>
                  </a:lnTo>
                  <a:lnTo>
                    <a:pt x="424" y="152"/>
                  </a:lnTo>
                  <a:lnTo>
                    <a:pt x="386" y="152"/>
                  </a:lnTo>
                  <a:lnTo>
                    <a:pt x="327" y="248"/>
                  </a:lnTo>
                  <a:lnTo>
                    <a:pt x="293" y="147"/>
                  </a:lnTo>
                  <a:lnTo>
                    <a:pt x="256" y="189"/>
                  </a:lnTo>
                  <a:lnTo>
                    <a:pt x="244" y="266"/>
                  </a:lnTo>
                  <a:lnTo>
                    <a:pt x="214" y="260"/>
                  </a:lnTo>
                  <a:lnTo>
                    <a:pt x="202" y="72"/>
                  </a:lnTo>
                  <a:lnTo>
                    <a:pt x="125" y="223"/>
                  </a:lnTo>
                  <a:lnTo>
                    <a:pt x="42" y="160"/>
                  </a:lnTo>
                  <a:lnTo>
                    <a:pt x="168" y="383"/>
                  </a:lnTo>
                  <a:lnTo>
                    <a:pt x="206" y="572"/>
                  </a:lnTo>
                  <a:lnTo>
                    <a:pt x="172" y="736"/>
                  </a:lnTo>
                  <a:lnTo>
                    <a:pt x="172" y="7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67" name="Group 27"/>
          <p:cNvGrpSpPr>
            <a:grpSpLocks/>
          </p:cNvGrpSpPr>
          <p:nvPr/>
        </p:nvGrpSpPr>
        <p:grpSpPr bwMode="auto">
          <a:xfrm flipH="1">
            <a:off x="6096000" y="4078288"/>
            <a:ext cx="685800" cy="341312"/>
            <a:chOff x="2976" y="2897"/>
            <a:chExt cx="702" cy="359"/>
          </a:xfrm>
        </p:grpSpPr>
        <p:sp>
          <p:nvSpPr>
            <p:cNvPr id="10268" name="Freeform 28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Freeform 29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0" name="Freeform 30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Freeform 31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2" name="Freeform 32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3" name="Freeform 33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4" name="Freeform 34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Freeform 35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Freeform 36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Freeform 37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Freeform 38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Freeform 39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Freeform 40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Freeform 41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2" name="Freeform 42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Freeform 43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Freeform 44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Freeform 45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6" name="Freeform 46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7" name="Freeform 47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8" name="Freeform 48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Freeform 49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7543800" y="44958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H="1">
            <a:off x="7086600" y="5181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2" name="Line 52"/>
          <p:cNvSpPr>
            <a:spLocks noChangeShapeType="1"/>
          </p:cNvSpPr>
          <p:nvPr/>
        </p:nvSpPr>
        <p:spPr bwMode="auto">
          <a:xfrm flipH="1">
            <a:off x="7086600" y="6096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 flipH="1" flipV="1">
            <a:off x="7010400" y="60198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4" name="Line 54"/>
          <p:cNvSpPr>
            <a:spLocks noChangeShapeType="1"/>
          </p:cNvSpPr>
          <p:nvPr/>
        </p:nvSpPr>
        <p:spPr bwMode="auto">
          <a:xfrm flipH="1" flipV="1">
            <a:off x="7010400" y="541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5" name="Line 55"/>
          <p:cNvSpPr>
            <a:spLocks noChangeShapeType="1"/>
          </p:cNvSpPr>
          <p:nvPr/>
        </p:nvSpPr>
        <p:spPr bwMode="auto">
          <a:xfrm flipH="1" flipV="1">
            <a:off x="6629400" y="4419600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296" name="Picture 56" descr="metal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96" y="257186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08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Photon Mapping</a:t>
            </a: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0709" y="2582639"/>
            <a:ext cx="4343656" cy="36707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Jensen EGRW 95, 96</a:t>
            </a:r>
          </a:p>
          <a:p>
            <a:r>
              <a:rPr lang="en-US" dirty="0"/>
              <a:t>Simulates the transport of individual photons</a:t>
            </a:r>
          </a:p>
          <a:p>
            <a:r>
              <a:rPr lang="en-US" dirty="0"/>
              <a:t>Photons emitted from light sources</a:t>
            </a:r>
          </a:p>
          <a:p>
            <a:r>
              <a:rPr lang="en-US" dirty="0"/>
              <a:t>Photons bounce off of specular surfaces</a:t>
            </a:r>
          </a:p>
          <a:p>
            <a:r>
              <a:rPr lang="en-US" dirty="0"/>
              <a:t>Photons deposited on diffuse surfaces</a:t>
            </a:r>
          </a:p>
          <a:p>
            <a:pPr lvl="1"/>
            <a:r>
              <a:rPr lang="en-US" dirty="0"/>
              <a:t>Held in a 3-D spatial data structure</a:t>
            </a:r>
          </a:p>
          <a:p>
            <a:pPr lvl="1"/>
            <a:r>
              <a:rPr lang="en-US" dirty="0"/>
              <a:t>Surfaces need not be parameterized</a:t>
            </a:r>
          </a:p>
          <a:p>
            <a:r>
              <a:rPr lang="en-US" dirty="0"/>
              <a:t>Photons collected by path tracing from eye</a:t>
            </a:r>
          </a:p>
        </p:txBody>
      </p:sp>
      <p:pic>
        <p:nvPicPr>
          <p:cNvPr id="11273" name="Picture 9" descr="s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14" y="2162532"/>
            <a:ext cx="2775200" cy="20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c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13" y="4513366"/>
            <a:ext cx="2775200" cy="208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Map Photons?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072" y="2595562"/>
            <a:ext cx="4686931" cy="36707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variance in Monte-Carlo renderings results in noise</a:t>
            </a:r>
          </a:p>
          <a:p>
            <a:r>
              <a:rPr lang="en-US" dirty="0"/>
              <a:t>Collection of deposited photons into a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photon map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(a 3-D spatial data structure) provides a flux density estimate</a:t>
            </a:r>
          </a:p>
          <a:p>
            <a:r>
              <a:rPr lang="en-US" dirty="0"/>
              <a:t>Flux samples filtered easier than path samples, resulting in error at lower frequencies</a:t>
            </a:r>
          </a:p>
          <a:p>
            <a:r>
              <a:rPr lang="en-US" dirty="0"/>
              <a:t>Error is a result of bias, which decreases as the number of samples increase</a:t>
            </a:r>
          </a:p>
          <a:p>
            <a:r>
              <a:rPr lang="en-US" dirty="0"/>
              <a:t>And, oh yeah, it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a lot faster</a:t>
            </a:r>
          </a:p>
        </p:txBody>
      </p:sp>
      <p:pic>
        <p:nvPicPr>
          <p:cNvPr id="26628" name="Picture 4" descr="ewr7_fig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78" y="2389629"/>
            <a:ext cx="2541445" cy="190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408613" y="4428443"/>
            <a:ext cx="3505200" cy="19796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en-US" sz="1600" dirty="0"/>
              <a:t>The scene above contains glossy surfaces, and was rendered in 50 minutes using photon mapping. The same scene took 6 hours for render with Radiance, a rendering system that used </a:t>
            </a:r>
            <a:r>
              <a:rPr lang="en-US" sz="1600" dirty="0" err="1"/>
              <a:t>radiosity</a:t>
            </a:r>
            <a:r>
              <a:rPr lang="en-US" sz="1600" dirty="0"/>
              <a:t> for diffuse reflection and path tracing for glossy reflection.</a:t>
            </a:r>
          </a:p>
        </p:txBody>
      </p:sp>
    </p:spTree>
    <p:extLst>
      <p:ext uri="{BB962C8B-B14F-4D97-AF65-F5344CB8AC3E}">
        <p14:creationId xmlns:p14="http://schemas.microsoft.com/office/powerpoint/2010/main" val="392945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Photon?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1002" y="2595562"/>
            <a:ext cx="4686931" cy="3670767"/>
          </a:xfrm>
        </p:spPr>
        <p:txBody>
          <a:bodyPr>
            <a:normAutofit fontScale="92500"/>
          </a:bodyPr>
          <a:lstStyle/>
          <a:p>
            <a:r>
              <a:rPr lang="en-US" dirty="0"/>
              <a:t>A photon </a:t>
            </a:r>
            <a:r>
              <a:rPr lang="en-US" i="1" dirty="0"/>
              <a:t>p</a:t>
            </a:r>
            <a:r>
              <a:rPr lang="en-US" dirty="0"/>
              <a:t> is a particle of light that carries flux </a:t>
            </a:r>
            <a:r>
              <a:rPr lang="en-US" dirty="0" err="1">
                <a:latin typeface="Symbol" charset="0"/>
              </a:rPr>
              <a:t>DF</a:t>
            </a:r>
            <a:r>
              <a:rPr lang="en-US" i="1" baseline="-25000" dirty="0" err="1"/>
              <a:t>p</a:t>
            </a:r>
            <a:r>
              <a:rPr lang="en-US" dirty="0"/>
              <a:t>(</a:t>
            </a:r>
            <a:r>
              <a:rPr lang="en-US" b="1" dirty="0" err="1"/>
              <a:t>x</a:t>
            </a:r>
            <a:r>
              <a:rPr lang="en-US" i="1" baseline="-25000" dirty="0" err="1"/>
              <a:t>p</a:t>
            </a:r>
            <a:r>
              <a:rPr lang="en-US" dirty="0"/>
              <a:t>, </a:t>
            </a:r>
            <a:r>
              <a:rPr lang="en-US" i="1" dirty="0" err="1">
                <a:latin typeface="Symbol" charset="0"/>
              </a:rPr>
              <a:t>w</a:t>
            </a:r>
            <a:r>
              <a:rPr lang="en-US" i="1" baseline="-25000" dirty="0" err="1"/>
              <a:t>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Power: </a:t>
            </a:r>
            <a:r>
              <a:rPr lang="en-US" dirty="0" err="1">
                <a:latin typeface="Symbol" charset="0"/>
              </a:rPr>
              <a:t>DF</a:t>
            </a:r>
            <a:r>
              <a:rPr lang="en-US" i="1" baseline="-25000" dirty="0" err="1"/>
              <a:t>p</a:t>
            </a:r>
            <a:r>
              <a:rPr lang="en-US" dirty="0"/>
              <a:t> – magnitude (in Watts) and color of the flux it carries, stored as an RGB triple</a:t>
            </a:r>
          </a:p>
          <a:p>
            <a:pPr lvl="1"/>
            <a:r>
              <a:rPr lang="en-US" dirty="0"/>
              <a:t>Position: </a:t>
            </a:r>
            <a:r>
              <a:rPr lang="en-US" b="1" dirty="0" err="1"/>
              <a:t>x</a:t>
            </a:r>
            <a:r>
              <a:rPr lang="en-US" i="1" baseline="-25000" dirty="0" err="1"/>
              <a:t>p</a:t>
            </a:r>
            <a:r>
              <a:rPr lang="en-US" dirty="0"/>
              <a:t> – location of the photon</a:t>
            </a:r>
          </a:p>
          <a:p>
            <a:pPr lvl="1"/>
            <a:r>
              <a:rPr lang="en-US" dirty="0"/>
              <a:t>Direction: </a:t>
            </a:r>
            <a:r>
              <a:rPr lang="en-US" i="1" dirty="0" err="1">
                <a:latin typeface="Symbol" charset="0"/>
              </a:rPr>
              <a:t>w</a:t>
            </a:r>
            <a:r>
              <a:rPr lang="en-US" i="1" baseline="-25000" dirty="0" err="1"/>
              <a:t>p</a:t>
            </a:r>
            <a:r>
              <a:rPr lang="en-US" dirty="0"/>
              <a:t> – the incident direction </a:t>
            </a:r>
            <a:r>
              <a:rPr lang="en-US" i="1" dirty="0" err="1">
                <a:latin typeface="Symbol" charset="0"/>
              </a:rPr>
              <a:t>w</a:t>
            </a:r>
            <a:r>
              <a:rPr lang="en-US" i="1" baseline="-25000" dirty="0" err="1"/>
              <a:t>i</a:t>
            </a:r>
            <a:r>
              <a:rPr lang="en-US" dirty="0"/>
              <a:t> used to compute irradiance</a:t>
            </a:r>
          </a:p>
          <a:p>
            <a:r>
              <a:rPr lang="en-US" dirty="0"/>
              <a:t>Photons vs. rays</a:t>
            </a:r>
          </a:p>
          <a:p>
            <a:pPr lvl="1"/>
            <a:r>
              <a:rPr lang="en-US" dirty="0"/>
              <a:t>Photons </a:t>
            </a:r>
            <a:r>
              <a:rPr lang="en-US" dirty="0" err="1"/>
              <a:t>propogate</a:t>
            </a:r>
            <a:r>
              <a:rPr lang="en-US" dirty="0"/>
              <a:t> flux</a:t>
            </a:r>
          </a:p>
          <a:p>
            <a:pPr lvl="1"/>
            <a:r>
              <a:rPr lang="en-US" dirty="0"/>
              <a:t>Rays gather radiance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16600" y="2667000"/>
            <a:ext cx="2895600" cy="2743200"/>
            <a:chOff x="5638800" y="1143000"/>
            <a:chExt cx="2895600" cy="2743200"/>
          </a:xfrm>
        </p:grpSpPr>
        <p:sp>
          <p:nvSpPr>
            <p:cNvPr id="18436" name="AutoShape 4"/>
            <p:cNvSpPr>
              <a:spLocks noChangeArrowheads="1"/>
            </p:cNvSpPr>
            <p:nvPr/>
          </p:nvSpPr>
          <p:spPr bwMode="auto">
            <a:xfrm>
              <a:off x="6858000" y="2438400"/>
              <a:ext cx="914400" cy="1143000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8" name="Line 6"/>
            <p:cNvSpPr>
              <a:spLocks noChangeShapeType="1"/>
            </p:cNvSpPr>
            <p:nvPr/>
          </p:nvSpPr>
          <p:spPr bwMode="auto">
            <a:xfrm flipH="1" flipV="1">
              <a:off x="6248400" y="1524000"/>
              <a:ext cx="9144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6324600" y="1143000"/>
              <a:ext cx="495300" cy="493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>
                  <a:latin typeface="Symbol" charset="0"/>
                </a:rPr>
                <a:t>w</a:t>
              </a:r>
              <a:r>
                <a:rPr lang="en-US" i="1" baseline="-25000"/>
                <a:t>p</a:t>
              </a:r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6991350" y="2667000"/>
              <a:ext cx="704850" cy="493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Symbol" charset="0"/>
                </a:rPr>
                <a:t>DF</a:t>
              </a:r>
              <a:r>
                <a:rPr lang="en-US" i="1" baseline="-25000"/>
                <a:t>p</a:t>
              </a:r>
            </a:p>
          </p:txBody>
        </p:sp>
        <p:sp>
          <p:nvSpPr>
            <p:cNvPr id="18441" name="Line 9"/>
            <p:cNvSpPr>
              <a:spLocks noChangeShapeType="1"/>
            </p:cNvSpPr>
            <p:nvPr/>
          </p:nvSpPr>
          <p:spPr bwMode="auto">
            <a:xfrm>
              <a:off x="5638800" y="32004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7264400" y="3392488"/>
              <a:ext cx="438150" cy="493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/>
                <a:t>x</a:t>
              </a:r>
              <a:r>
                <a:rPr lang="en-US" i="1" baseline="-2500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70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Point source</a:t>
            </a:r>
          </a:p>
          <a:p>
            <a:pPr lvl="1"/>
            <a:r>
              <a:rPr lang="en-US"/>
              <a:t>Photons emitted uniformly in all directions</a:t>
            </a:r>
          </a:p>
          <a:p>
            <a:r>
              <a:rPr lang="en-US"/>
              <a:t>Power of source (W) distributed evenly among photons</a:t>
            </a:r>
          </a:p>
          <a:p>
            <a:r>
              <a:rPr lang="en-US"/>
              <a:t>Flux of each photon equal to source power divided by total # of photons</a:t>
            </a:r>
          </a:p>
          <a:p>
            <a:r>
              <a:rPr lang="en-US"/>
              <a:t>For example, a 60W light bulb would send out a total of 100K photons, each carrying a flux </a:t>
            </a:r>
            <a:r>
              <a:rPr lang="en-US">
                <a:latin typeface="Symbol" charset="0"/>
              </a:rPr>
              <a:t>DF</a:t>
            </a:r>
            <a:r>
              <a:rPr lang="en-US"/>
              <a:t> of 0.6 mW</a:t>
            </a:r>
          </a:p>
          <a:p>
            <a:r>
              <a:rPr lang="en-US"/>
              <a:t>Photons sent out once per simulation, not continuously as in radiosity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7010400" y="1676400"/>
            <a:ext cx="609600" cy="6096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 flipV="1">
            <a:off x="7620000" y="1295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7620000" y="21336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 flipH="1">
            <a:off x="7086600" y="23622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H="1">
            <a:off x="6477000" y="2057400"/>
            <a:ext cx="457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H="1" flipV="1">
            <a:off x="6781800" y="11430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Russian Roulette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080" y="2502990"/>
            <a:ext cx="4995854" cy="367076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Arvo</a:t>
            </a:r>
            <a:r>
              <a:rPr lang="en-US" dirty="0"/>
              <a:t> &amp; Kirk, S90</a:t>
            </a:r>
          </a:p>
          <a:p>
            <a:pPr>
              <a:lnSpc>
                <a:spcPct val="90000"/>
              </a:lnSpc>
            </a:pPr>
            <a:r>
              <a:rPr lang="en-US" dirty="0"/>
              <a:t>Reflected flux only a fraction of incident flux</a:t>
            </a:r>
          </a:p>
          <a:p>
            <a:pPr>
              <a:lnSpc>
                <a:spcPct val="90000"/>
              </a:lnSpc>
            </a:pPr>
            <a:r>
              <a:rPr lang="en-US" dirty="0"/>
              <a:t>After several reflections, spending a lot of time keeping track of very little flux</a:t>
            </a:r>
          </a:p>
          <a:p>
            <a:pPr>
              <a:lnSpc>
                <a:spcPct val="90000"/>
              </a:lnSpc>
            </a:pPr>
            <a:r>
              <a:rPr lang="en-US" dirty="0"/>
              <a:t>Instead, completely absorb some photons and completely reflect others  at full power</a:t>
            </a:r>
          </a:p>
          <a:p>
            <a:pPr>
              <a:lnSpc>
                <a:spcPct val="90000"/>
              </a:lnSpc>
            </a:pPr>
            <a:r>
              <a:rPr lang="en-US" dirty="0"/>
              <a:t>Spend time tracing fewer full power photons</a:t>
            </a:r>
          </a:p>
          <a:p>
            <a:pPr>
              <a:lnSpc>
                <a:spcPct val="90000"/>
              </a:lnSpc>
            </a:pPr>
            <a:r>
              <a:rPr lang="en-US" dirty="0"/>
              <a:t>Probability of reflectance is the reflectance </a:t>
            </a:r>
            <a:r>
              <a:rPr lang="en-US" i="1" dirty="0">
                <a:latin typeface="Symbol" charset="0"/>
              </a:rPr>
              <a:t>r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Probability of absorption is 1 – </a:t>
            </a:r>
            <a:r>
              <a:rPr lang="en-US" i="1" dirty="0">
                <a:latin typeface="Symbol" charset="0"/>
              </a:rPr>
              <a:t>r</a:t>
            </a:r>
            <a:r>
              <a:rPr lang="en-US" dirty="0"/>
              <a:t>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62800" y="2186034"/>
            <a:ext cx="1447800" cy="1280746"/>
            <a:chOff x="6172200" y="457200"/>
            <a:chExt cx="2286000" cy="1981200"/>
          </a:xfrm>
        </p:grpSpPr>
        <p:sp>
          <p:nvSpPr>
            <p:cNvPr id="13316" name="Line 4"/>
            <p:cNvSpPr>
              <a:spLocks noChangeShapeType="1"/>
            </p:cNvSpPr>
            <p:nvPr/>
          </p:nvSpPr>
          <p:spPr bwMode="auto">
            <a:xfrm flipV="1">
              <a:off x="6248400" y="1600200"/>
              <a:ext cx="182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17" name="Line 5"/>
            <p:cNvSpPr>
              <a:spLocks noChangeShapeType="1"/>
            </p:cNvSpPr>
            <p:nvPr/>
          </p:nvSpPr>
          <p:spPr bwMode="auto">
            <a:xfrm>
              <a:off x="6172200" y="457200"/>
              <a:ext cx="9144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18" name="Line 6"/>
            <p:cNvSpPr>
              <a:spLocks noChangeShapeType="1"/>
            </p:cNvSpPr>
            <p:nvPr/>
          </p:nvSpPr>
          <p:spPr bwMode="auto">
            <a:xfrm flipV="1">
              <a:off x="7086600" y="685800"/>
              <a:ext cx="7620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19" name="Line 7"/>
            <p:cNvSpPr>
              <a:spLocks noChangeShapeType="1"/>
            </p:cNvSpPr>
            <p:nvPr/>
          </p:nvSpPr>
          <p:spPr bwMode="auto">
            <a:xfrm>
              <a:off x="7086600" y="16002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20" name="Picture 8" descr="SL00253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888" y="1143000"/>
              <a:ext cx="849312" cy="89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6934200" y="990600"/>
              <a:ext cx="319088" cy="493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?</a:t>
              </a:r>
            </a:p>
          </p:txBody>
        </p:sp>
      </p:grp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6172200" y="54864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>
            <a:off x="59436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60960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62484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64008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5532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67056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68580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70104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71628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>
            <a:off x="7315200" y="4648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0" name="Line 28"/>
          <p:cNvSpPr>
            <a:spLocks noChangeShapeType="1"/>
          </p:cNvSpPr>
          <p:nvPr/>
        </p:nvSpPr>
        <p:spPr bwMode="auto">
          <a:xfrm flipV="1">
            <a:off x="6705600" y="4267200"/>
            <a:ext cx="533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1" name="Line 29"/>
          <p:cNvSpPr>
            <a:spLocks noChangeShapeType="1"/>
          </p:cNvSpPr>
          <p:nvPr/>
        </p:nvSpPr>
        <p:spPr bwMode="auto">
          <a:xfrm flipV="1">
            <a:off x="7010400" y="4267200"/>
            <a:ext cx="533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Line 30"/>
          <p:cNvSpPr>
            <a:spLocks noChangeShapeType="1"/>
          </p:cNvSpPr>
          <p:nvPr/>
        </p:nvSpPr>
        <p:spPr bwMode="auto">
          <a:xfrm flipV="1">
            <a:off x="7162800" y="4267200"/>
            <a:ext cx="533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3" name="Line 31"/>
          <p:cNvSpPr>
            <a:spLocks noChangeShapeType="1"/>
          </p:cNvSpPr>
          <p:nvPr/>
        </p:nvSpPr>
        <p:spPr bwMode="auto">
          <a:xfrm flipV="1">
            <a:off x="7467600" y="4267200"/>
            <a:ext cx="533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 flipV="1">
            <a:off x="7620000" y="4267200"/>
            <a:ext cx="533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5" name="Line 33"/>
          <p:cNvSpPr>
            <a:spLocks noChangeShapeType="1"/>
          </p:cNvSpPr>
          <p:nvPr/>
        </p:nvSpPr>
        <p:spPr bwMode="auto">
          <a:xfrm flipV="1">
            <a:off x="7772400" y="4267200"/>
            <a:ext cx="533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6" name="Line 34"/>
          <p:cNvSpPr>
            <a:spLocks noChangeShapeType="1"/>
          </p:cNvSpPr>
          <p:nvPr/>
        </p:nvSpPr>
        <p:spPr bwMode="auto">
          <a:xfrm>
            <a:off x="6553200" y="5486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>
            <a:off x="7315200" y="5486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>
            <a:off x="6858000" y="5486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>
            <a:off x="7924800" y="5486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52" name="Rectangle 40"/>
          <p:cNvSpPr>
            <a:spLocks noChangeArrowheads="1"/>
          </p:cNvSpPr>
          <p:nvPr/>
        </p:nvSpPr>
        <p:spPr bwMode="auto">
          <a:xfrm>
            <a:off x="5211762" y="5306219"/>
            <a:ext cx="884238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 dirty="0">
                <a:latin typeface="Symbol" charset="0"/>
              </a:rPr>
              <a:t>r</a:t>
            </a:r>
            <a:r>
              <a:rPr lang="en-US" sz="1600" dirty="0"/>
              <a:t> = 60%</a:t>
            </a:r>
            <a:endParaRPr lang="en-US" sz="1600" i="1" dirty="0">
              <a:latin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4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Whitted</a:t>
            </a:r>
            <a:r>
              <a:rPr lang="en-US" dirty="0" smtClean="0"/>
              <a:t> Ray-Tracing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11" y="2406790"/>
            <a:ext cx="4805856" cy="3670767"/>
          </a:xfrm>
        </p:spPr>
        <p:txBody>
          <a:bodyPr>
            <a:normAutofit/>
          </a:bodyPr>
          <a:lstStyle/>
          <a:p>
            <a:r>
              <a:rPr lang="en-US" dirty="0" smtClean="0"/>
              <a:t>Recursive</a:t>
            </a:r>
          </a:p>
          <a:p>
            <a:r>
              <a:rPr lang="en-US" dirty="0" smtClean="0"/>
              <a:t>Three rays are generated at each surface hit</a:t>
            </a:r>
          </a:p>
          <a:p>
            <a:pPr lvl="1"/>
            <a:r>
              <a:rPr lang="en-US" dirty="0" smtClean="0"/>
              <a:t>shadow</a:t>
            </a:r>
          </a:p>
          <a:p>
            <a:pPr lvl="1"/>
            <a:r>
              <a:rPr lang="en-US" dirty="0" smtClean="0"/>
              <a:t>reflection</a:t>
            </a:r>
          </a:p>
          <a:p>
            <a:pPr lvl="1"/>
            <a:r>
              <a:rPr lang="en-US" dirty="0" smtClean="0"/>
              <a:t>refraction</a:t>
            </a:r>
          </a:p>
          <a:p>
            <a:r>
              <a:rPr lang="en-US" dirty="0" smtClean="0"/>
              <a:t>Enables transparency and mirrors</a:t>
            </a:r>
          </a:p>
          <a:p>
            <a:r>
              <a:rPr lang="en-US" dirty="0" smtClean="0"/>
              <a:t>Is not a good approximation for global illumination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13" y="2203610"/>
            <a:ext cx="3606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37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Surfaces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537" y="2269502"/>
            <a:ext cx="7610476" cy="3670767"/>
          </a:xfrm>
        </p:spPr>
        <p:txBody>
          <a:bodyPr/>
          <a:lstStyle/>
          <a:p>
            <a:r>
              <a:rPr lang="en-US" dirty="0"/>
              <a:t>Surfaces have specular and diffuse components</a:t>
            </a:r>
          </a:p>
          <a:p>
            <a:pPr lvl="1"/>
            <a:r>
              <a:rPr lang="en-US" dirty="0"/>
              <a:t> </a:t>
            </a:r>
            <a:r>
              <a:rPr lang="en-US" i="1" dirty="0" err="1">
                <a:latin typeface="Symbol" charset="0"/>
              </a:rPr>
              <a:t>r</a:t>
            </a:r>
            <a:r>
              <a:rPr lang="en-US" i="1" baseline="-25000" dirty="0" err="1"/>
              <a:t>d</a:t>
            </a:r>
            <a:r>
              <a:rPr lang="en-US" dirty="0"/>
              <a:t> – diffuse reflectance</a:t>
            </a:r>
          </a:p>
          <a:p>
            <a:pPr lvl="1"/>
            <a:r>
              <a:rPr lang="en-US" dirty="0"/>
              <a:t> </a:t>
            </a:r>
            <a:r>
              <a:rPr lang="en-US" i="1" dirty="0" err="1">
                <a:latin typeface="Symbol" charset="0"/>
              </a:rPr>
              <a:t>r</a:t>
            </a:r>
            <a:r>
              <a:rPr lang="en-US" i="1" baseline="-25000" dirty="0" err="1"/>
              <a:t>s</a:t>
            </a:r>
            <a:r>
              <a:rPr lang="en-US" dirty="0"/>
              <a:t> – specular reflectance</a:t>
            </a:r>
          </a:p>
          <a:p>
            <a:pPr lvl="1"/>
            <a:r>
              <a:rPr lang="en-US" dirty="0"/>
              <a:t> </a:t>
            </a:r>
            <a:r>
              <a:rPr lang="en-US" i="1" dirty="0" err="1">
                <a:latin typeface="Symbol" charset="0"/>
              </a:rPr>
              <a:t>r</a:t>
            </a:r>
            <a:r>
              <a:rPr lang="en-US" i="1" baseline="-25000" dirty="0" err="1"/>
              <a:t>d</a:t>
            </a:r>
            <a:r>
              <a:rPr lang="en-US" dirty="0"/>
              <a:t> + </a:t>
            </a:r>
            <a:r>
              <a:rPr lang="en-US" i="1" dirty="0" err="1">
                <a:latin typeface="Symbol" charset="0"/>
              </a:rPr>
              <a:t>r</a:t>
            </a:r>
            <a:r>
              <a:rPr lang="en-US" i="1" baseline="-25000" dirty="0" err="1"/>
              <a:t>s</a:t>
            </a:r>
            <a:r>
              <a:rPr lang="en-US" dirty="0"/>
              <a:t> &lt; 1 (conservation of energy)</a:t>
            </a:r>
          </a:p>
          <a:p>
            <a:r>
              <a:rPr lang="en-US" dirty="0"/>
              <a:t>Let </a:t>
            </a:r>
            <a:r>
              <a:rPr lang="en-US" dirty="0">
                <a:latin typeface="Symbol" charset="0"/>
              </a:rPr>
              <a:t>z</a:t>
            </a:r>
            <a:r>
              <a:rPr lang="en-US" dirty="0"/>
              <a:t> be a uniform random value from 0 to 1</a:t>
            </a:r>
          </a:p>
          <a:p>
            <a:r>
              <a:rPr lang="en-US" dirty="0"/>
              <a:t>If </a:t>
            </a:r>
            <a:r>
              <a:rPr lang="en-US" dirty="0">
                <a:latin typeface="Symbol" charset="0"/>
              </a:rPr>
              <a:t>z</a:t>
            </a:r>
            <a:r>
              <a:rPr lang="en-US" dirty="0"/>
              <a:t> &lt; </a:t>
            </a:r>
            <a:r>
              <a:rPr lang="en-US" i="1" dirty="0" err="1">
                <a:latin typeface="Symbol" charset="0"/>
              </a:rPr>
              <a:t>r</a:t>
            </a:r>
            <a:r>
              <a:rPr lang="en-US" i="1" baseline="-25000" dirty="0" err="1"/>
              <a:t>d</a:t>
            </a:r>
            <a:r>
              <a:rPr lang="en-US" dirty="0"/>
              <a:t> then reflect diffuse</a:t>
            </a:r>
          </a:p>
          <a:p>
            <a:r>
              <a:rPr lang="en-US" dirty="0"/>
              <a:t>Else if </a:t>
            </a:r>
            <a:r>
              <a:rPr lang="en-US" dirty="0">
                <a:latin typeface="Symbol" charset="0"/>
              </a:rPr>
              <a:t>z</a:t>
            </a:r>
            <a:r>
              <a:rPr lang="en-US" dirty="0"/>
              <a:t> &lt; </a:t>
            </a:r>
            <a:r>
              <a:rPr lang="en-US" i="1" dirty="0" err="1">
                <a:latin typeface="Symbol" charset="0"/>
              </a:rPr>
              <a:t>r</a:t>
            </a:r>
            <a:r>
              <a:rPr lang="en-US" i="1" baseline="-25000" dirty="0" err="1"/>
              <a:t>d</a:t>
            </a:r>
            <a:r>
              <a:rPr lang="en-US" dirty="0"/>
              <a:t> + </a:t>
            </a:r>
            <a:r>
              <a:rPr lang="en-US" i="1" dirty="0" err="1">
                <a:latin typeface="Symbol" charset="0"/>
              </a:rPr>
              <a:t>r</a:t>
            </a:r>
            <a:r>
              <a:rPr lang="en-US" i="1" baseline="-25000" dirty="0" err="1"/>
              <a:t>s</a:t>
            </a:r>
            <a:r>
              <a:rPr lang="en-US" dirty="0"/>
              <a:t> then reflect specular</a:t>
            </a:r>
          </a:p>
          <a:p>
            <a:r>
              <a:rPr lang="en-US" dirty="0"/>
              <a:t>Otherwise absorb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676900" y="4468795"/>
            <a:ext cx="3124200" cy="1676400"/>
            <a:chOff x="5791200" y="1066800"/>
            <a:chExt cx="3124200" cy="1676400"/>
          </a:xfrm>
        </p:grpSpPr>
        <p:sp>
          <p:nvSpPr>
            <p:cNvPr id="14340" name="Line 4"/>
            <p:cNvSpPr>
              <a:spLocks noChangeShapeType="1"/>
            </p:cNvSpPr>
            <p:nvPr/>
          </p:nvSpPr>
          <p:spPr bwMode="auto">
            <a:xfrm>
              <a:off x="6096000" y="2057400"/>
              <a:ext cx="2438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1" name="Line 5"/>
            <p:cNvSpPr>
              <a:spLocks noChangeShapeType="1"/>
            </p:cNvSpPr>
            <p:nvPr/>
          </p:nvSpPr>
          <p:spPr bwMode="auto">
            <a:xfrm>
              <a:off x="58674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2" name="Line 6"/>
            <p:cNvSpPr>
              <a:spLocks noChangeShapeType="1"/>
            </p:cNvSpPr>
            <p:nvPr/>
          </p:nvSpPr>
          <p:spPr bwMode="auto">
            <a:xfrm>
              <a:off x="60198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>
              <a:off x="61722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Line 8"/>
            <p:cNvSpPr>
              <a:spLocks noChangeShapeType="1"/>
            </p:cNvSpPr>
            <p:nvPr/>
          </p:nvSpPr>
          <p:spPr bwMode="auto">
            <a:xfrm>
              <a:off x="63246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5" name="Line 9"/>
            <p:cNvSpPr>
              <a:spLocks noChangeShapeType="1"/>
            </p:cNvSpPr>
            <p:nvPr/>
          </p:nvSpPr>
          <p:spPr bwMode="auto">
            <a:xfrm>
              <a:off x="64770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Line 10"/>
            <p:cNvSpPr>
              <a:spLocks noChangeShapeType="1"/>
            </p:cNvSpPr>
            <p:nvPr/>
          </p:nvSpPr>
          <p:spPr bwMode="auto">
            <a:xfrm>
              <a:off x="66294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Line 11"/>
            <p:cNvSpPr>
              <a:spLocks noChangeShapeType="1"/>
            </p:cNvSpPr>
            <p:nvPr/>
          </p:nvSpPr>
          <p:spPr bwMode="auto">
            <a:xfrm>
              <a:off x="67818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>
              <a:off x="69342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Line 13"/>
            <p:cNvSpPr>
              <a:spLocks noChangeShapeType="1"/>
            </p:cNvSpPr>
            <p:nvPr/>
          </p:nvSpPr>
          <p:spPr bwMode="auto">
            <a:xfrm>
              <a:off x="70866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Line 14"/>
            <p:cNvSpPr>
              <a:spLocks noChangeShapeType="1"/>
            </p:cNvSpPr>
            <p:nvPr/>
          </p:nvSpPr>
          <p:spPr bwMode="auto">
            <a:xfrm>
              <a:off x="7239000" y="1219200"/>
              <a:ext cx="60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1" name="Line 15"/>
            <p:cNvSpPr>
              <a:spLocks noChangeShapeType="1"/>
            </p:cNvSpPr>
            <p:nvPr/>
          </p:nvSpPr>
          <p:spPr bwMode="auto">
            <a:xfrm flipV="1">
              <a:off x="6477000" y="1066800"/>
              <a:ext cx="914400" cy="9906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2" name="Line 16"/>
            <p:cNvSpPr>
              <a:spLocks noChangeShapeType="1"/>
            </p:cNvSpPr>
            <p:nvPr/>
          </p:nvSpPr>
          <p:spPr bwMode="auto">
            <a:xfrm flipV="1">
              <a:off x="6781800" y="1066800"/>
              <a:ext cx="914400" cy="9906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3" name="Line 17"/>
            <p:cNvSpPr>
              <a:spLocks noChangeShapeType="1"/>
            </p:cNvSpPr>
            <p:nvPr/>
          </p:nvSpPr>
          <p:spPr bwMode="auto">
            <a:xfrm flipV="1">
              <a:off x="7696200" y="1066800"/>
              <a:ext cx="914400" cy="9906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5" name="Line 19"/>
            <p:cNvSpPr>
              <a:spLocks noChangeShapeType="1"/>
            </p:cNvSpPr>
            <p:nvPr/>
          </p:nvSpPr>
          <p:spPr bwMode="auto">
            <a:xfrm flipH="1" flipV="1">
              <a:off x="7239000" y="1066800"/>
              <a:ext cx="304800" cy="990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6" name="Line 20"/>
            <p:cNvSpPr>
              <a:spLocks noChangeShapeType="1"/>
            </p:cNvSpPr>
            <p:nvPr/>
          </p:nvSpPr>
          <p:spPr bwMode="auto">
            <a:xfrm flipH="1" flipV="1">
              <a:off x="5791200" y="1600200"/>
              <a:ext cx="129540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7" name="Line 21"/>
            <p:cNvSpPr>
              <a:spLocks noChangeShapeType="1"/>
            </p:cNvSpPr>
            <p:nvPr/>
          </p:nvSpPr>
          <p:spPr bwMode="auto">
            <a:xfrm flipV="1">
              <a:off x="6934200" y="1066800"/>
              <a:ext cx="76200" cy="990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8" name="Line 22"/>
            <p:cNvSpPr>
              <a:spLocks noChangeShapeType="1"/>
            </p:cNvSpPr>
            <p:nvPr/>
          </p:nvSpPr>
          <p:spPr bwMode="auto">
            <a:xfrm flipV="1">
              <a:off x="7848600" y="1371600"/>
              <a:ext cx="838200" cy="685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Line 23"/>
            <p:cNvSpPr>
              <a:spLocks noChangeShapeType="1"/>
            </p:cNvSpPr>
            <p:nvPr/>
          </p:nvSpPr>
          <p:spPr bwMode="auto">
            <a:xfrm>
              <a:off x="6629400" y="2057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0" name="Line 24"/>
            <p:cNvSpPr>
              <a:spLocks noChangeShapeType="1"/>
            </p:cNvSpPr>
            <p:nvPr/>
          </p:nvSpPr>
          <p:spPr bwMode="auto">
            <a:xfrm>
              <a:off x="7391400" y="2057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2" name="Line 26"/>
            <p:cNvSpPr>
              <a:spLocks noChangeShapeType="1"/>
            </p:cNvSpPr>
            <p:nvPr/>
          </p:nvSpPr>
          <p:spPr bwMode="auto">
            <a:xfrm flipV="1">
              <a:off x="7239000" y="1600200"/>
              <a:ext cx="1066800" cy="4572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4" name="Rectangle 28"/>
            <p:cNvSpPr>
              <a:spLocks noChangeArrowheads="1"/>
            </p:cNvSpPr>
            <p:nvPr/>
          </p:nvSpPr>
          <p:spPr bwMode="auto">
            <a:xfrm>
              <a:off x="7961313" y="1981200"/>
              <a:ext cx="954087" cy="677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i="1">
                  <a:solidFill>
                    <a:schemeClr val="accent2"/>
                  </a:solidFill>
                  <a:latin typeface="Symbol" charset="0"/>
                </a:rPr>
                <a:t>r</a:t>
              </a:r>
              <a:r>
                <a:rPr lang="en-US" sz="1600" i="1" baseline="-25000">
                  <a:solidFill>
                    <a:schemeClr val="accent2"/>
                  </a:solidFill>
                </a:rPr>
                <a:t>d</a:t>
              </a:r>
              <a:r>
                <a:rPr lang="en-US" sz="1600">
                  <a:solidFill>
                    <a:schemeClr val="accent2"/>
                  </a:solidFill>
                </a:rPr>
                <a:t> = 50%</a:t>
              </a:r>
            </a:p>
            <a:p>
              <a:r>
                <a:rPr lang="en-US" sz="1600" i="1">
                  <a:solidFill>
                    <a:srgbClr val="008000"/>
                  </a:solidFill>
                  <a:latin typeface="Symbol" charset="0"/>
                </a:rPr>
                <a:t>r</a:t>
              </a:r>
              <a:r>
                <a:rPr lang="en-US" sz="1600" i="1" baseline="-25000">
                  <a:solidFill>
                    <a:srgbClr val="008000"/>
                  </a:solidFill>
                </a:rPr>
                <a:t>s</a:t>
              </a:r>
              <a:r>
                <a:rPr lang="en-US" sz="1600">
                  <a:solidFill>
                    <a:srgbClr val="008000"/>
                  </a:solidFill>
                </a:rPr>
                <a:t> = 30%</a:t>
              </a:r>
              <a:endParaRPr lang="en-US" sz="1600" i="1" baseline="-2500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45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8913813" cy="914400"/>
          </a:xfrm>
        </p:spPr>
        <p:txBody>
          <a:bodyPr/>
          <a:lstStyle/>
          <a:p>
            <a:r>
              <a:rPr lang="en-US"/>
              <a:t>Storing Photons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524" y="2438400"/>
            <a:ext cx="5187702" cy="41171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Uses a </a:t>
            </a:r>
            <a:r>
              <a:rPr lang="en-US" dirty="0" err="1"/>
              <a:t>kd</a:t>
            </a:r>
            <a:r>
              <a:rPr lang="en-US" dirty="0"/>
              <a:t>-tree – a sequence of axis-aligned partitions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2-D partitions are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3-D partitions are </a:t>
            </a:r>
            <a:r>
              <a:rPr lang="en-US" dirty="0" smtClean="0"/>
              <a:t>planes</a:t>
            </a:r>
            <a:br>
              <a:rPr lang="en-US" dirty="0" smtClean="0"/>
            </a:b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Axis of partitions alternates </a:t>
            </a:r>
            <a:r>
              <a:rPr lang="en-US" dirty="0" err="1"/>
              <a:t>wrt</a:t>
            </a:r>
            <a:r>
              <a:rPr lang="en-US" dirty="0"/>
              <a:t> depth of the tree</a:t>
            </a:r>
          </a:p>
          <a:p>
            <a:pPr>
              <a:lnSpc>
                <a:spcPct val="90000"/>
              </a:lnSpc>
            </a:pPr>
            <a:r>
              <a:rPr lang="en-US" dirty="0"/>
              <a:t>Average access time is </a:t>
            </a:r>
            <a:r>
              <a:rPr lang="en-US" i="1" dirty="0"/>
              <a:t>O</a:t>
            </a:r>
            <a:r>
              <a:rPr lang="en-US" dirty="0"/>
              <a:t>(log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Worst case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when tree is severely lopsided</a:t>
            </a:r>
          </a:p>
          <a:p>
            <a:pPr>
              <a:lnSpc>
                <a:spcPct val="90000"/>
              </a:lnSpc>
            </a:pPr>
            <a:r>
              <a:rPr lang="en-US" dirty="0"/>
              <a:t>Need to maintain a balanced tree, which can be done in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 log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Can find k nearest neighbors in</a:t>
            </a:r>
            <a:br>
              <a:rPr lang="en-US" dirty="0"/>
            </a:b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 + log </a:t>
            </a:r>
            <a:r>
              <a:rPr lang="en-US" i="1" dirty="0"/>
              <a:t>n</a:t>
            </a:r>
            <a:r>
              <a:rPr lang="en-US" dirty="0"/>
              <a:t>) time using a heap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68822" y="1938035"/>
            <a:ext cx="2514600" cy="4419600"/>
            <a:chOff x="5791200" y="609600"/>
            <a:chExt cx="3124200" cy="5257800"/>
          </a:xfrm>
        </p:grpSpPr>
        <p:sp>
          <p:nvSpPr>
            <p:cNvPr id="15421" name="Line 61"/>
            <p:cNvSpPr>
              <a:spLocks noChangeShapeType="1"/>
            </p:cNvSpPr>
            <p:nvPr/>
          </p:nvSpPr>
          <p:spPr bwMode="auto">
            <a:xfrm>
              <a:off x="5867400" y="3962400"/>
              <a:ext cx="91440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4" name="Oval 4"/>
            <p:cNvSpPr>
              <a:spLocks noChangeArrowheads="1"/>
            </p:cNvSpPr>
            <p:nvPr/>
          </p:nvSpPr>
          <p:spPr bwMode="auto">
            <a:xfrm>
              <a:off x="7086600" y="1447800"/>
              <a:ext cx="152400" cy="152400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6" name="Oval 6"/>
            <p:cNvSpPr>
              <a:spLocks noChangeArrowheads="1"/>
            </p:cNvSpPr>
            <p:nvPr/>
          </p:nvSpPr>
          <p:spPr bwMode="auto">
            <a:xfrm>
              <a:off x="7391400" y="17526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7" name="Oval 7"/>
            <p:cNvSpPr>
              <a:spLocks noChangeArrowheads="1"/>
            </p:cNvSpPr>
            <p:nvPr/>
          </p:nvSpPr>
          <p:spPr bwMode="auto">
            <a:xfrm>
              <a:off x="8458200" y="914400"/>
              <a:ext cx="152400" cy="152400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8" name="Oval 8"/>
            <p:cNvSpPr>
              <a:spLocks noChangeArrowheads="1"/>
            </p:cNvSpPr>
            <p:nvPr/>
          </p:nvSpPr>
          <p:spPr bwMode="auto">
            <a:xfrm>
              <a:off x="7239000" y="2209800"/>
              <a:ext cx="152400" cy="152400"/>
            </a:xfrm>
            <a:prstGeom prst="ellipse">
              <a:avLst/>
            </a:prstGeom>
            <a:solidFill>
              <a:srgbClr val="CCFF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9" name="Oval 9"/>
            <p:cNvSpPr>
              <a:spLocks noChangeArrowheads="1"/>
            </p:cNvSpPr>
            <p:nvPr/>
          </p:nvSpPr>
          <p:spPr bwMode="auto">
            <a:xfrm>
              <a:off x="7696200" y="1371600"/>
              <a:ext cx="152400" cy="152400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0" name="Oval 10"/>
            <p:cNvSpPr>
              <a:spLocks noChangeArrowheads="1"/>
            </p:cNvSpPr>
            <p:nvPr/>
          </p:nvSpPr>
          <p:spPr bwMode="auto">
            <a:xfrm>
              <a:off x="8229600" y="1676400"/>
              <a:ext cx="152400" cy="152400"/>
            </a:xfrm>
            <a:prstGeom prst="ellipse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1" name="Oval 11"/>
            <p:cNvSpPr>
              <a:spLocks noChangeArrowheads="1"/>
            </p:cNvSpPr>
            <p:nvPr/>
          </p:nvSpPr>
          <p:spPr bwMode="auto">
            <a:xfrm>
              <a:off x="8001000" y="2362200"/>
              <a:ext cx="152400" cy="152400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2" name="Line 12"/>
            <p:cNvSpPr>
              <a:spLocks noChangeShapeType="1"/>
            </p:cNvSpPr>
            <p:nvPr/>
          </p:nvSpPr>
          <p:spPr bwMode="auto">
            <a:xfrm>
              <a:off x="7772400" y="6096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3" name="Line 13"/>
            <p:cNvSpPr>
              <a:spLocks noChangeShapeType="1"/>
            </p:cNvSpPr>
            <p:nvPr/>
          </p:nvSpPr>
          <p:spPr bwMode="auto">
            <a:xfrm flipH="1">
              <a:off x="6705600" y="18288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4" name="Line 14"/>
            <p:cNvSpPr>
              <a:spLocks noChangeShapeType="1"/>
            </p:cNvSpPr>
            <p:nvPr/>
          </p:nvSpPr>
          <p:spPr bwMode="auto">
            <a:xfrm>
              <a:off x="7772400" y="17526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5" name="Line 15"/>
            <p:cNvSpPr>
              <a:spLocks noChangeShapeType="1"/>
            </p:cNvSpPr>
            <p:nvPr/>
          </p:nvSpPr>
          <p:spPr bwMode="auto">
            <a:xfrm flipV="1">
              <a:off x="7162800" y="838200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6" name="Line 16"/>
            <p:cNvSpPr>
              <a:spLocks noChangeShapeType="1"/>
            </p:cNvSpPr>
            <p:nvPr/>
          </p:nvSpPr>
          <p:spPr bwMode="auto">
            <a:xfrm>
              <a:off x="7315200" y="18288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V="1">
              <a:off x="8534400" y="6096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8" name="Line 18"/>
            <p:cNvSpPr>
              <a:spLocks noChangeShapeType="1"/>
            </p:cNvSpPr>
            <p:nvPr/>
          </p:nvSpPr>
          <p:spPr bwMode="auto">
            <a:xfrm>
              <a:off x="8077200" y="1752600"/>
              <a:ext cx="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7" name="Line 27"/>
            <p:cNvSpPr>
              <a:spLocks noChangeShapeType="1"/>
            </p:cNvSpPr>
            <p:nvPr/>
          </p:nvSpPr>
          <p:spPr bwMode="auto">
            <a:xfrm flipV="1">
              <a:off x="5943600" y="2438400"/>
              <a:ext cx="152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8" name="Line 28"/>
            <p:cNvSpPr>
              <a:spLocks noChangeShapeType="1"/>
            </p:cNvSpPr>
            <p:nvPr/>
          </p:nvSpPr>
          <p:spPr bwMode="auto">
            <a:xfrm flipH="1" flipV="1">
              <a:off x="6096000" y="2438400"/>
              <a:ext cx="152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9" name="Line 29"/>
            <p:cNvSpPr>
              <a:spLocks noChangeShapeType="1"/>
            </p:cNvSpPr>
            <p:nvPr/>
          </p:nvSpPr>
          <p:spPr bwMode="auto">
            <a:xfrm flipV="1">
              <a:off x="6096000" y="21336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0" name="Line 30"/>
            <p:cNvSpPr>
              <a:spLocks noChangeShapeType="1"/>
            </p:cNvSpPr>
            <p:nvPr/>
          </p:nvSpPr>
          <p:spPr bwMode="auto">
            <a:xfrm>
              <a:off x="6400800" y="21336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1" name="Line 31"/>
            <p:cNvSpPr>
              <a:spLocks noChangeShapeType="1"/>
            </p:cNvSpPr>
            <p:nvPr/>
          </p:nvSpPr>
          <p:spPr bwMode="auto">
            <a:xfrm flipH="1">
              <a:off x="6553200" y="2438400"/>
              <a:ext cx="152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2" name="Line 32"/>
            <p:cNvSpPr>
              <a:spLocks noChangeShapeType="1"/>
            </p:cNvSpPr>
            <p:nvPr/>
          </p:nvSpPr>
          <p:spPr bwMode="auto">
            <a:xfrm>
              <a:off x="6705600" y="2438400"/>
              <a:ext cx="152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Oval 19"/>
            <p:cNvSpPr>
              <a:spLocks noChangeArrowheads="1"/>
            </p:cNvSpPr>
            <p:nvPr/>
          </p:nvSpPr>
          <p:spPr bwMode="auto">
            <a:xfrm>
              <a:off x="6324600" y="2057400"/>
              <a:ext cx="152400" cy="152400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Oval 20"/>
            <p:cNvSpPr>
              <a:spLocks noChangeArrowheads="1"/>
            </p:cNvSpPr>
            <p:nvPr/>
          </p:nvSpPr>
          <p:spPr bwMode="auto">
            <a:xfrm>
              <a:off x="6019800" y="23622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Oval 21"/>
            <p:cNvSpPr>
              <a:spLocks noChangeArrowheads="1"/>
            </p:cNvSpPr>
            <p:nvPr/>
          </p:nvSpPr>
          <p:spPr bwMode="auto">
            <a:xfrm>
              <a:off x="6172200" y="2667000"/>
              <a:ext cx="152400" cy="152400"/>
            </a:xfrm>
            <a:prstGeom prst="ellipse">
              <a:avLst/>
            </a:prstGeom>
            <a:solidFill>
              <a:srgbClr val="CCFF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2" name="Oval 22"/>
            <p:cNvSpPr>
              <a:spLocks noChangeArrowheads="1"/>
            </p:cNvSpPr>
            <p:nvPr/>
          </p:nvSpPr>
          <p:spPr bwMode="auto">
            <a:xfrm>
              <a:off x="5867400" y="2667000"/>
              <a:ext cx="152400" cy="152400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3" name="Oval 23"/>
            <p:cNvSpPr>
              <a:spLocks noChangeArrowheads="1"/>
            </p:cNvSpPr>
            <p:nvPr/>
          </p:nvSpPr>
          <p:spPr bwMode="auto">
            <a:xfrm>
              <a:off x="6629400" y="2362200"/>
              <a:ext cx="152400" cy="152400"/>
            </a:xfrm>
            <a:prstGeom prst="ellipse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4" name="Oval 24"/>
            <p:cNvSpPr>
              <a:spLocks noChangeArrowheads="1"/>
            </p:cNvSpPr>
            <p:nvPr/>
          </p:nvSpPr>
          <p:spPr bwMode="auto">
            <a:xfrm>
              <a:off x="6477000" y="2667000"/>
              <a:ext cx="152400" cy="152400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5" name="Oval 25"/>
            <p:cNvSpPr>
              <a:spLocks noChangeArrowheads="1"/>
            </p:cNvSpPr>
            <p:nvPr/>
          </p:nvSpPr>
          <p:spPr bwMode="auto">
            <a:xfrm>
              <a:off x="6781800" y="2667000"/>
              <a:ext cx="152400" cy="152400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3" name="Oval 33"/>
            <p:cNvSpPr>
              <a:spLocks noChangeArrowheads="1"/>
            </p:cNvSpPr>
            <p:nvPr/>
          </p:nvSpPr>
          <p:spPr bwMode="auto">
            <a:xfrm>
              <a:off x="7086600" y="4038600"/>
              <a:ext cx="152400" cy="152400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4" name="Oval 34"/>
            <p:cNvSpPr>
              <a:spLocks noChangeArrowheads="1"/>
            </p:cNvSpPr>
            <p:nvPr/>
          </p:nvSpPr>
          <p:spPr bwMode="auto">
            <a:xfrm>
              <a:off x="7391400" y="43434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5" name="Oval 35"/>
            <p:cNvSpPr>
              <a:spLocks noChangeArrowheads="1"/>
            </p:cNvSpPr>
            <p:nvPr/>
          </p:nvSpPr>
          <p:spPr bwMode="auto">
            <a:xfrm>
              <a:off x="8458200" y="3505200"/>
              <a:ext cx="152400" cy="152400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6" name="Oval 36"/>
            <p:cNvSpPr>
              <a:spLocks noChangeArrowheads="1"/>
            </p:cNvSpPr>
            <p:nvPr/>
          </p:nvSpPr>
          <p:spPr bwMode="auto">
            <a:xfrm>
              <a:off x="7239000" y="4800600"/>
              <a:ext cx="152400" cy="152400"/>
            </a:xfrm>
            <a:prstGeom prst="ellipse">
              <a:avLst/>
            </a:prstGeom>
            <a:solidFill>
              <a:srgbClr val="CCFF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7" name="Oval 37"/>
            <p:cNvSpPr>
              <a:spLocks noChangeArrowheads="1"/>
            </p:cNvSpPr>
            <p:nvPr/>
          </p:nvSpPr>
          <p:spPr bwMode="auto">
            <a:xfrm>
              <a:off x="7696200" y="3962400"/>
              <a:ext cx="152400" cy="152400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8" name="Oval 38"/>
            <p:cNvSpPr>
              <a:spLocks noChangeArrowheads="1"/>
            </p:cNvSpPr>
            <p:nvPr/>
          </p:nvSpPr>
          <p:spPr bwMode="auto">
            <a:xfrm>
              <a:off x="8229600" y="4267200"/>
              <a:ext cx="152400" cy="152400"/>
            </a:xfrm>
            <a:prstGeom prst="ellipse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9" name="Oval 39"/>
            <p:cNvSpPr>
              <a:spLocks noChangeArrowheads="1"/>
            </p:cNvSpPr>
            <p:nvPr/>
          </p:nvSpPr>
          <p:spPr bwMode="auto">
            <a:xfrm>
              <a:off x="8001000" y="4953000"/>
              <a:ext cx="152400" cy="152400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7" name="Line 47"/>
            <p:cNvSpPr>
              <a:spLocks noChangeShapeType="1"/>
            </p:cNvSpPr>
            <p:nvPr/>
          </p:nvSpPr>
          <p:spPr bwMode="auto">
            <a:xfrm>
              <a:off x="7162800" y="3505200"/>
              <a:ext cx="0" cy="1905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8" name="Line 48"/>
            <p:cNvSpPr>
              <a:spLocks noChangeShapeType="1"/>
            </p:cNvSpPr>
            <p:nvPr/>
          </p:nvSpPr>
          <p:spPr bwMode="auto">
            <a:xfrm>
              <a:off x="7162800" y="3581400"/>
              <a:ext cx="1600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9" name="Line 49"/>
            <p:cNvSpPr>
              <a:spLocks noChangeShapeType="1"/>
            </p:cNvSpPr>
            <p:nvPr/>
          </p:nvSpPr>
          <p:spPr bwMode="auto">
            <a:xfrm>
              <a:off x="7315200" y="3581400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0" name="Line 50"/>
            <p:cNvSpPr>
              <a:spLocks noChangeShapeType="1"/>
            </p:cNvSpPr>
            <p:nvPr/>
          </p:nvSpPr>
          <p:spPr bwMode="auto">
            <a:xfrm>
              <a:off x="7315200" y="40386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1" name="Line 51"/>
            <p:cNvSpPr>
              <a:spLocks noChangeShapeType="1"/>
            </p:cNvSpPr>
            <p:nvPr/>
          </p:nvSpPr>
          <p:spPr bwMode="auto">
            <a:xfrm>
              <a:off x="7467600" y="4038600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2" name="Line 52"/>
            <p:cNvSpPr>
              <a:spLocks noChangeShapeType="1"/>
            </p:cNvSpPr>
            <p:nvPr/>
          </p:nvSpPr>
          <p:spPr bwMode="auto">
            <a:xfrm>
              <a:off x="7467600" y="4343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3" name="Line 53"/>
            <p:cNvSpPr>
              <a:spLocks noChangeShapeType="1"/>
            </p:cNvSpPr>
            <p:nvPr/>
          </p:nvSpPr>
          <p:spPr bwMode="auto">
            <a:xfrm flipH="1">
              <a:off x="8077200" y="4343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4" name="Oval 54"/>
            <p:cNvSpPr>
              <a:spLocks noChangeArrowheads="1"/>
            </p:cNvSpPr>
            <p:nvPr/>
          </p:nvSpPr>
          <p:spPr bwMode="auto">
            <a:xfrm>
              <a:off x="5791200" y="3886200"/>
              <a:ext cx="152400" cy="152400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5" name="Oval 55"/>
            <p:cNvSpPr>
              <a:spLocks noChangeArrowheads="1"/>
            </p:cNvSpPr>
            <p:nvPr/>
          </p:nvSpPr>
          <p:spPr bwMode="auto">
            <a:xfrm>
              <a:off x="5943600" y="4191000"/>
              <a:ext cx="152400" cy="152400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6" name="Oval 56"/>
            <p:cNvSpPr>
              <a:spLocks noChangeArrowheads="1"/>
            </p:cNvSpPr>
            <p:nvPr/>
          </p:nvSpPr>
          <p:spPr bwMode="auto">
            <a:xfrm>
              <a:off x="6096000" y="4495800"/>
              <a:ext cx="152400" cy="152400"/>
            </a:xfrm>
            <a:prstGeom prst="ellipse">
              <a:avLst/>
            </a:prstGeom>
            <a:solidFill>
              <a:srgbClr val="CCFF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7" name="Oval 57"/>
            <p:cNvSpPr>
              <a:spLocks noChangeArrowheads="1"/>
            </p:cNvSpPr>
            <p:nvPr/>
          </p:nvSpPr>
          <p:spPr bwMode="auto">
            <a:xfrm>
              <a:off x="6248400" y="4800600"/>
              <a:ext cx="152400" cy="152400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8" name="Oval 58"/>
            <p:cNvSpPr>
              <a:spLocks noChangeArrowheads="1"/>
            </p:cNvSpPr>
            <p:nvPr/>
          </p:nvSpPr>
          <p:spPr bwMode="auto">
            <a:xfrm>
              <a:off x="6400800" y="5105400"/>
              <a:ext cx="152400" cy="1524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9" name="Oval 59"/>
            <p:cNvSpPr>
              <a:spLocks noChangeArrowheads="1"/>
            </p:cNvSpPr>
            <p:nvPr/>
          </p:nvSpPr>
          <p:spPr bwMode="auto">
            <a:xfrm>
              <a:off x="6553200" y="5410200"/>
              <a:ext cx="152400" cy="152400"/>
            </a:xfrm>
            <a:prstGeom prst="ellipse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0" name="Oval 60"/>
            <p:cNvSpPr>
              <a:spLocks noChangeArrowheads="1"/>
            </p:cNvSpPr>
            <p:nvPr/>
          </p:nvSpPr>
          <p:spPr bwMode="auto">
            <a:xfrm>
              <a:off x="6705600" y="5715000"/>
              <a:ext cx="152400" cy="152400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50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Reflected Radiance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620" y="2245754"/>
            <a:ext cx="8450280" cy="4020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Recall the reflected radiance equation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 incident radiance into incident flux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Reflected </a:t>
            </a:r>
            <a:r>
              <a:rPr lang="en-US" dirty="0"/>
              <a:t>radiance in terms of incident flux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Numerically</a:t>
            </a:r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855876"/>
              </p:ext>
            </p:extLst>
          </p:nvPr>
        </p:nvGraphicFramePr>
        <p:xfrm>
          <a:off x="477837" y="2743401"/>
          <a:ext cx="525621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4" name="Equation" r:id="rId3" imgW="2616120" imgH="368280" progId="Equation.3">
                  <p:embed/>
                </p:oleObj>
              </mc:Choice>
              <mc:Fallback>
                <p:oleObj name="Equation" r:id="rId3" imgW="26161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" y="2743401"/>
                        <a:ext cx="525621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8539"/>
              </p:ext>
            </p:extLst>
          </p:nvPr>
        </p:nvGraphicFramePr>
        <p:xfrm>
          <a:off x="477837" y="3724413"/>
          <a:ext cx="321468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5" name="Equation" r:id="rId5" imgW="1600200" imgH="457200" progId="Equation.3">
                  <p:embed/>
                </p:oleObj>
              </mc:Choice>
              <mc:Fallback>
                <p:oleObj name="Equation" r:id="rId5" imgW="1600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" y="3724413"/>
                        <a:ext cx="3214688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04543"/>
              </p:ext>
            </p:extLst>
          </p:nvPr>
        </p:nvGraphicFramePr>
        <p:xfrm>
          <a:off x="477837" y="4842516"/>
          <a:ext cx="43624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6" name="Equation" r:id="rId7" imgW="2171520" imgH="457200" progId="Equation.3">
                  <p:embed/>
                </p:oleObj>
              </mc:Choice>
              <mc:Fallback>
                <p:oleObj name="Equation" r:id="rId7" imgW="21715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" y="4842516"/>
                        <a:ext cx="436245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085765"/>
              </p:ext>
            </p:extLst>
          </p:nvPr>
        </p:nvGraphicFramePr>
        <p:xfrm>
          <a:off x="2247583" y="5760091"/>
          <a:ext cx="499903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7" name="Equation" r:id="rId9" imgW="2489040" imgH="444240" progId="Equation.3">
                  <p:embed/>
                </p:oleObj>
              </mc:Choice>
              <mc:Fallback>
                <p:oleObj name="Equation" r:id="rId9" imgW="2489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583" y="5760091"/>
                        <a:ext cx="4999038" cy="8921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6129746" y="2151749"/>
            <a:ext cx="2971800" cy="2017713"/>
            <a:chOff x="6019800" y="533400"/>
            <a:chExt cx="2971800" cy="2017713"/>
          </a:xfrm>
        </p:grpSpPr>
        <p:sp>
          <p:nvSpPr>
            <p:cNvPr id="16393" name="Freeform 9"/>
            <p:cNvSpPr>
              <a:spLocks/>
            </p:cNvSpPr>
            <p:nvPr/>
          </p:nvSpPr>
          <p:spPr bwMode="auto">
            <a:xfrm>
              <a:off x="6019800" y="533400"/>
              <a:ext cx="2971800" cy="990600"/>
            </a:xfrm>
            <a:custGeom>
              <a:avLst/>
              <a:gdLst>
                <a:gd name="T0" fmla="*/ 432 w 1872"/>
                <a:gd name="T1" fmla="*/ 0 h 288"/>
                <a:gd name="T2" fmla="*/ 0 w 1872"/>
                <a:gd name="T3" fmla="*/ 288 h 288"/>
                <a:gd name="T4" fmla="*/ 1872 w 1872"/>
                <a:gd name="T5" fmla="*/ 288 h 288"/>
                <a:gd name="T6" fmla="*/ 1536 w 1872"/>
                <a:gd name="T7" fmla="*/ 0 h 288"/>
                <a:gd name="T8" fmla="*/ 432 w 1872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288">
                  <a:moveTo>
                    <a:pt x="432" y="0"/>
                  </a:moveTo>
                  <a:lnTo>
                    <a:pt x="0" y="288"/>
                  </a:lnTo>
                  <a:lnTo>
                    <a:pt x="1872" y="288"/>
                  </a:lnTo>
                  <a:lnTo>
                    <a:pt x="1536" y="0"/>
                  </a:lnTo>
                  <a:lnTo>
                    <a:pt x="4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400800" y="609600"/>
              <a:ext cx="2438400" cy="1941513"/>
              <a:chOff x="6172200" y="381000"/>
              <a:chExt cx="2667000" cy="2170113"/>
            </a:xfrm>
          </p:grpSpPr>
          <p:sp>
            <p:nvSpPr>
              <p:cNvPr id="16394" name="Arc 10"/>
              <p:cNvSpPr>
                <a:spLocks/>
              </p:cNvSpPr>
              <p:nvPr/>
            </p:nvSpPr>
            <p:spPr bwMode="auto">
              <a:xfrm>
                <a:off x="6781800" y="381000"/>
                <a:ext cx="1219200" cy="609600"/>
              </a:xfrm>
              <a:custGeom>
                <a:avLst/>
                <a:gdLst>
                  <a:gd name="G0" fmla="+- 21596 0 0"/>
                  <a:gd name="G1" fmla="+- 21600 0 0"/>
                  <a:gd name="G2" fmla="+- 21600 0 0"/>
                  <a:gd name="T0" fmla="*/ 0 w 43196"/>
                  <a:gd name="T1" fmla="*/ 21187 h 21600"/>
                  <a:gd name="T2" fmla="*/ 43196 w 43196"/>
                  <a:gd name="T3" fmla="*/ 21600 h 21600"/>
                  <a:gd name="T4" fmla="*/ 21596 w 4319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6" h="21600" fill="none" extrusionOk="0">
                    <a:moveTo>
                      <a:pt x="-1" y="21186"/>
                    </a:moveTo>
                    <a:cubicBezTo>
                      <a:pt x="224" y="9420"/>
                      <a:pt x="9827" y="-1"/>
                      <a:pt x="21596" y="-1"/>
                    </a:cubicBezTo>
                    <a:cubicBezTo>
                      <a:pt x="33525" y="-1"/>
                      <a:pt x="43196" y="9670"/>
                      <a:pt x="43196" y="21600"/>
                    </a:cubicBezTo>
                  </a:path>
                  <a:path w="43196" h="21600" stroke="0" extrusionOk="0">
                    <a:moveTo>
                      <a:pt x="-1" y="21186"/>
                    </a:moveTo>
                    <a:cubicBezTo>
                      <a:pt x="224" y="9420"/>
                      <a:pt x="9827" y="-1"/>
                      <a:pt x="21596" y="-1"/>
                    </a:cubicBezTo>
                    <a:cubicBezTo>
                      <a:pt x="33525" y="-1"/>
                      <a:pt x="43196" y="9670"/>
                      <a:pt x="43196" y="21600"/>
                    </a:cubicBezTo>
                    <a:lnTo>
                      <a:pt x="21596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95" name="Arc 11"/>
              <p:cNvSpPr>
                <a:spLocks/>
              </p:cNvSpPr>
              <p:nvPr/>
            </p:nvSpPr>
            <p:spPr bwMode="auto">
              <a:xfrm flipV="1">
                <a:off x="6780213" y="990600"/>
                <a:ext cx="1219200" cy="228600"/>
              </a:xfrm>
              <a:custGeom>
                <a:avLst/>
                <a:gdLst>
                  <a:gd name="G0" fmla="+- 21596 0 0"/>
                  <a:gd name="G1" fmla="+- 21600 0 0"/>
                  <a:gd name="G2" fmla="+- 21600 0 0"/>
                  <a:gd name="T0" fmla="*/ 0 w 43196"/>
                  <a:gd name="T1" fmla="*/ 21187 h 21600"/>
                  <a:gd name="T2" fmla="*/ 43196 w 43196"/>
                  <a:gd name="T3" fmla="*/ 21600 h 21600"/>
                  <a:gd name="T4" fmla="*/ 21596 w 4319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6" h="21600" fill="none" extrusionOk="0">
                    <a:moveTo>
                      <a:pt x="-1" y="21186"/>
                    </a:moveTo>
                    <a:cubicBezTo>
                      <a:pt x="224" y="9420"/>
                      <a:pt x="9827" y="-1"/>
                      <a:pt x="21596" y="-1"/>
                    </a:cubicBezTo>
                    <a:cubicBezTo>
                      <a:pt x="33525" y="-1"/>
                      <a:pt x="43196" y="9670"/>
                      <a:pt x="43196" y="21600"/>
                    </a:cubicBezTo>
                  </a:path>
                  <a:path w="43196" h="21600" stroke="0" extrusionOk="0">
                    <a:moveTo>
                      <a:pt x="-1" y="21186"/>
                    </a:moveTo>
                    <a:cubicBezTo>
                      <a:pt x="224" y="9420"/>
                      <a:pt x="9827" y="-1"/>
                      <a:pt x="21596" y="-1"/>
                    </a:cubicBezTo>
                    <a:cubicBezTo>
                      <a:pt x="33525" y="-1"/>
                      <a:pt x="43196" y="9670"/>
                      <a:pt x="43196" y="21600"/>
                    </a:cubicBezTo>
                    <a:lnTo>
                      <a:pt x="21596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96" name="Arc 12"/>
              <p:cNvSpPr>
                <a:spLocks/>
              </p:cNvSpPr>
              <p:nvPr/>
            </p:nvSpPr>
            <p:spPr bwMode="auto">
              <a:xfrm>
                <a:off x="6780213" y="838200"/>
                <a:ext cx="1219200" cy="152400"/>
              </a:xfrm>
              <a:custGeom>
                <a:avLst/>
                <a:gdLst>
                  <a:gd name="G0" fmla="+- 21596 0 0"/>
                  <a:gd name="G1" fmla="+- 21600 0 0"/>
                  <a:gd name="G2" fmla="+- 21600 0 0"/>
                  <a:gd name="T0" fmla="*/ 0 w 43196"/>
                  <a:gd name="T1" fmla="*/ 21187 h 21600"/>
                  <a:gd name="T2" fmla="*/ 43196 w 43196"/>
                  <a:gd name="T3" fmla="*/ 21600 h 21600"/>
                  <a:gd name="T4" fmla="*/ 21596 w 4319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6" h="21600" fill="none" extrusionOk="0">
                    <a:moveTo>
                      <a:pt x="-1" y="21186"/>
                    </a:moveTo>
                    <a:cubicBezTo>
                      <a:pt x="224" y="9420"/>
                      <a:pt x="9827" y="-1"/>
                      <a:pt x="21596" y="-1"/>
                    </a:cubicBezTo>
                    <a:cubicBezTo>
                      <a:pt x="33525" y="-1"/>
                      <a:pt x="43196" y="9670"/>
                      <a:pt x="43196" y="21600"/>
                    </a:cubicBezTo>
                  </a:path>
                  <a:path w="43196" h="21600" stroke="0" extrusionOk="0">
                    <a:moveTo>
                      <a:pt x="-1" y="21186"/>
                    </a:moveTo>
                    <a:cubicBezTo>
                      <a:pt x="224" y="9420"/>
                      <a:pt x="9827" y="-1"/>
                      <a:pt x="21596" y="-1"/>
                    </a:cubicBezTo>
                    <a:cubicBezTo>
                      <a:pt x="33525" y="-1"/>
                      <a:pt x="43196" y="9670"/>
                      <a:pt x="43196" y="21600"/>
                    </a:cubicBezTo>
                    <a:lnTo>
                      <a:pt x="21596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97" name="Oval 13"/>
              <p:cNvSpPr>
                <a:spLocks noChangeArrowheads="1"/>
              </p:cNvSpPr>
              <p:nvPr/>
            </p:nvSpPr>
            <p:spPr bwMode="auto">
              <a:xfrm>
                <a:off x="7315200" y="1030288"/>
                <a:ext cx="119063" cy="36512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98" name="Oval 14"/>
              <p:cNvSpPr>
                <a:spLocks noChangeArrowheads="1"/>
              </p:cNvSpPr>
              <p:nvPr/>
            </p:nvSpPr>
            <p:spPr bwMode="auto">
              <a:xfrm>
                <a:off x="7467600" y="914400"/>
                <a:ext cx="119063" cy="365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99" name="Oval 15"/>
              <p:cNvSpPr>
                <a:spLocks noChangeArrowheads="1"/>
              </p:cNvSpPr>
              <p:nvPr/>
            </p:nvSpPr>
            <p:spPr bwMode="auto">
              <a:xfrm>
                <a:off x="7653338" y="990600"/>
                <a:ext cx="119062" cy="365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0" name="Oval 16"/>
              <p:cNvSpPr>
                <a:spLocks noChangeArrowheads="1"/>
              </p:cNvSpPr>
              <p:nvPr/>
            </p:nvSpPr>
            <p:spPr bwMode="auto">
              <a:xfrm>
                <a:off x="7010400" y="990600"/>
                <a:ext cx="119063" cy="365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1" name="Oval 17"/>
              <p:cNvSpPr>
                <a:spLocks noChangeArrowheads="1"/>
              </p:cNvSpPr>
              <p:nvPr/>
            </p:nvSpPr>
            <p:spPr bwMode="auto">
              <a:xfrm>
                <a:off x="7162800" y="914400"/>
                <a:ext cx="119063" cy="365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2" name="Oval 18"/>
              <p:cNvSpPr>
                <a:spLocks noChangeArrowheads="1"/>
              </p:cNvSpPr>
              <p:nvPr/>
            </p:nvSpPr>
            <p:spPr bwMode="auto">
              <a:xfrm>
                <a:off x="7162800" y="1066800"/>
                <a:ext cx="119063" cy="365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3" name="Oval 19"/>
              <p:cNvSpPr>
                <a:spLocks noChangeArrowheads="1"/>
              </p:cNvSpPr>
              <p:nvPr/>
            </p:nvSpPr>
            <p:spPr bwMode="auto">
              <a:xfrm>
                <a:off x="7500938" y="1066800"/>
                <a:ext cx="119062" cy="365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4" name="Oval 20"/>
              <p:cNvSpPr>
                <a:spLocks noChangeArrowheads="1"/>
              </p:cNvSpPr>
              <p:nvPr/>
            </p:nvSpPr>
            <p:spPr bwMode="auto">
              <a:xfrm>
                <a:off x="7729538" y="1258888"/>
                <a:ext cx="119062" cy="3651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5" name="Oval 21"/>
              <p:cNvSpPr>
                <a:spLocks noChangeArrowheads="1"/>
              </p:cNvSpPr>
              <p:nvPr/>
            </p:nvSpPr>
            <p:spPr bwMode="auto">
              <a:xfrm>
                <a:off x="8034338" y="10668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6" name="Oval 22"/>
              <p:cNvSpPr>
                <a:spLocks noChangeArrowheads="1"/>
              </p:cNvSpPr>
              <p:nvPr/>
            </p:nvSpPr>
            <p:spPr bwMode="auto">
              <a:xfrm>
                <a:off x="7805738" y="954088"/>
                <a:ext cx="119062" cy="36512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7" name="Oval 23"/>
              <p:cNvSpPr>
                <a:spLocks noChangeArrowheads="1"/>
              </p:cNvSpPr>
              <p:nvPr/>
            </p:nvSpPr>
            <p:spPr bwMode="auto">
              <a:xfrm>
                <a:off x="7848600" y="11430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8" name="Oval 24"/>
              <p:cNvSpPr>
                <a:spLocks noChangeArrowheads="1"/>
              </p:cNvSpPr>
              <p:nvPr/>
            </p:nvSpPr>
            <p:spPr bwMode="auto">
              <a:xfrm>
                <a:off x="7467600" y="12954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9" name="Oval 25"/>
              <p:cNvSpPr>
                <a:spLocks noChangeArrowheads="1"/>
              </p:cNvSpPr>
              <p:nvPr/>
            </p:nvSpPr>
            <p:spPr bwMode="auto">
              <a:xfrm>
                <a:off x="7577138" y="13716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0" name="Oval 26"/>
              <p:cNvSpPr>
                <a:spLocks noChangeArrowheads="1"/>
              </p:cNvSpPr>
              <p:nvPr/>
            </p:nvSpPr>
            <p:spPr bwMode="auto">
              <a:xfrm>
                <a:off x="7805738" y="13716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1" name="Oval 27"/>
              <p:cNvSpPr>
                <a:spLocks noChangeArrowheads="1"/>
              </p:cNvSpPr>
              <p:nvPr/>
            </p:nvSpPr>
            <p:spPr bwMode="auto">
              <a:xfrm>
                <a:off x="7958138" y="12954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2" name="Oval 28"/>
              <p:cNvSpPr>
                <a:spLocks noChangeArrowheads="1"/>
              </p:cNvSpPr>
              <p:nvPr/>
            </p:nvSpPr>
            <p:spPr bwMode="auto">
              <a:xfrm>
                <a:off x="8110538" y="12192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3" name="Oval 29"/>
              <p:cNvSpPr>
                <a:spLocks noChangeArrowheads="1"/>
              </p:cNvSpPr>
              <p:nvPr/>
            </p:nvSpPr>
            <p:spPr bwMode="auto">
              <a:xfrm>
                <a:off x="8262938" y="10541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4" name="Oval 30"/>
              <p:cNvSpPr>
                <a:spLocks noChangeArrowheads="1"/>
              </p:cNvSpPr>
              <p:nvPr/>
            </p:nvSpPr>
            <p:spPr bwMode="auto">
              <a:xfrm>
                <a:off x="8305800" y="12065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5" name="Oval 31"/>
              <p:cNvSpPr>
                <a:spLocks noChangeArrowheads="1"/>
              </p:cNvSpPr>
              <p:nvPr/>
            </p:nvSpPr>
            <p:spPr bwMode="auto">
              <a:xfrm>
                <a:off x="8153400" y="13589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6" name="Oval 32"/>
              <p:cNvSpPr>
                <a:spLocks noChangeArrowheads="1"/>
              </p:cNvSpPr>
              <p:nvPr/>
            </p:nvSpPr>
            <p:spPr bwMode="auto">
              <a:xfrm>
                <a:off x="8415338" y="13716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7" name="Oval 33"/>
              <p:cNvSpPr>
                <a:spLocks noChangeArrowheads="1"/>
              </p:cNvSpPr>
              <p:nvPr/>
            </p:nvSpPr>
            <p:spPr bwMode="auto">
              <a:xfrm>
                <a:off x="8643938" y="12954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8" name="Oval 34"/>
              <p:cNvSpPr>
                <a:spLocks noChangeArrowheads="1"/>
              </p:cNvSpPr>
              <p:nvPr/>
            </p:nvSpPr>
            <p:spPr bwMode="auto">
              <a:xfrm>
                <a:off x="8534400" y="11430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0" name="Oval 36"/>
              <p:cNvSpPr>
                <a:spLocks noChangeArrowheads="1"/>
              </p:cNvSpPr>
              <p:nvPr/>
            </p:nvSpPr>
            <p:spPr bwMode="auto">
              <a:xfrm>
                <a:off x="8305800" y="9144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1" name="Oval 37"/>
              <p:cNvSpPr>
                <a:spLocks noChangeArrowheads="1"/>
              </p:cNvSpPr>
              <p:nvPr/>
            </p:nvSpPr>
            <p:spPr bwMode="auto">
              <a:xfrm>
                <a:off x="8491538" y="9906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2" name="Oval 38"/>
              <p:cNvSpPr>
                <a:spLocks noChangeArrowheads="1"/>
              </p:cNvSpPr>
              <p:nvPr/>
            </p:nvSpPr>
            <p:spPr bwMode="auto">
              <a:xfrm>
                <a:off x="8382000" y="7620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3" name="Oval 39"/>
              <p:cNvSpPr>
                <a:spLocks noChangeArrowheads="1"/>
              </p:cNvSpPr>
              <p:nvPr/>
            </p:nvSpPr>
            <p:spPr bwMode="auto">
              <a:xfrm>
                <a:off x="8077200" y="8382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4" name="Oval 40"/>
              <p:cNvSpPr>
                <a:spLocks noChangeArrowheads="1"/>
              </p:cNvSpPr>
              <p:nvPr/>
            </p:nvSpPr>
            <p:spPr bwMode="auto">
              <a:xfrm>
                <a:off x="8153400" y="649288"/>
                <a:ext cx="119063" cy="3651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5" name="Oval 41"/>
              <p:cNvSpPr>
                <a:spLocks noChangeArrowheads="1"/>
              </p:cNvSpPr>
              <p:nvPr/>
            </p:nvSpPr>
            <p:spPr bwMode="auto">
              <a:xfrm>
                <a:off x="8458200" y="10668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6" name="Oval 42"/>
              <p:cNvSpPr>
                <a:spLocks noChangeArrowheads="1"/>
              </p:cNvSpPr>
              <p:nvPr/>
            </p:nvSpPr>
            <p:spPr bwMode="auto">
              <a:xfrm>
                <a:off x="7881938" y="6858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7" name="Oval 43"/>
              <p:cNvSpPr>
                <a:spLocks noChangeArrowheads="1"/>
              </p:cNvSpPr>
              <p:nvPr/>
            </p:nvSpPr>
            <p:spPr bwMode="auto">
              <a:xfrm>
                <a:off x="7620000" y="6858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8" name="Oval 44"/>
              <p:cNvSpPr>
                <a:spLocks noChangeArrowheads="1"/>
              </p:cNvSpPr>
              <p:nvPr/>
            </p:nvSpPr>
            <p:spPr bwMode="auto">
              <a:xfrm>
                <a:off x="7391400" y="6096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29" name="Oval 45"/>
              <p:cNvSpPr>
                <a:spLocks noChangeArrowheads="1"/>
              </p:cNvSpPr>
              <p:nvPr/>
            </p:nvSpPr>
            <p:spPr bwMode="auto">
              <a:xfrm>
                <a:off x="7315200" y="725488"/>
                <a:ext cx="119063" cy="3651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0" name="Oval 46"/>
              <p:cNvSpPr>
                <a:spLocks noChangeArrowheads="1"/>
              </p:cNvSpPr>
              <p:nvPr/>
            </p:nvSpPr>
            <p:spPr bwMode="auto">
              <a:xfrm>
                <a:off x="7729538" y="7620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1" name="Oval 47"/>
              <p:cNvSpPr>
                <a:spLocks noChangeArrowheads="1"/>
              </p:cNvSpPr>
              <p:nvPr/>
            </p:nvSpPr>
            <p:spPr bwMode="auto">
              <a:xfrm>
                <a:off x="7119938" y="6096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2" name="Oval 48"/>
              <p:cNvSpPr>
                <a:spLocks noChangeArrowheads="1"/>
              </p:cNvSpPr>
              <p:nvPr/>
            </p:nvSpPr>
            <p:spPr bwMode="auto">
              <a:xfrm>
                <a:off x="6934200" y="7620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3" name="Oval 49"/>
              <p:cNvSpPr>
                <a:spLocks noChangeArrowheads="1"/>
              </p:cNvSpPr>
              <p:nvPr/>
            </p:nvSpPr>
            <p:spPr bwMode="auto">
              <a:xfrm>
                <a:off x="6781800" y="6858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4" name="Oval 50"/>
              <p:cNvSpPr>
                <a:spLocks noChangeArrowheads="1"/>
              </p:cNvSpPr>
              <p:nvPr/>
            </p:nvSpPr>
            <p:spPr bwMode="auto">
              <a:xfrm>
                <a:off x="6629400" y="8382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5" name="Oval 51"/>
              <p:cNvSpPr>
                <a:spLocks noChangeArrowheads="1"/>
              </p:cNvSpPr>
              <p:nvPr/>
            </p:nvSpPr>
            <p:spPr bwMode="auto">
              <a:xfrm>
                <a:off x="6553200" y="9906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6" name="Oval 52"/>
              <p:cNvSpPr>
                <a:spLocks noChangeArrowheads="1"/>
              </p:cNvSpPr>
              <p:nvPr/>
            </p:nvSpPr>
            <p:spPr bwMode="auto">
              <a:xfrm>
                <a:off x="6662738" y="1182688"/>
                <a:ext cx="119062" cy="3651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7" name="Oval 53"/>
              <p:cNvSpPr>
                <a:spLocks noChangeArrowheads="1"/>
              </p:cNvSpPr>
              <p:nvPr/>
            </p:nvSpPr>
            <p:spPr bwMode="auto">
              <a:xfrm>
                <a:off x="6891338" y="1219200"/>
                <a:ext cx="119062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8" name="Oval 54"/>
              <p:cNvSpPr>
                <a:spLocks noChangeArrowheads="1"/>
              </p:cNvSpPr>
              <p:nvPr/>
            </p:nvSpPr>
            <p:spPr bwMode="auto">
              <a:xfrm>
                <a:off x="6967538" y="1066800"/>
                <a:ext cx="119062" cy="36513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9" name="Oval 55"/>
              <p:cNvSpPr>
                <a:spLocks noChangeArrowheads="1"/>
              </p:cNvSpPr>
              <p:nvPr/>
            </p:nvSpPr>
            <p:spPr bwMode="auto">
              <a:xfrm>
                <a:off x="6858000" y="954088"/>
                <a:ext cx="119063" cy="36512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0" name="Oval 56"/>
              <p:cNvSpPr>
                <a:spLocks noChangeArrowheads="1"/>
              </p:cNvSpPr>
              <p:nvPr/>
            </p:nvSpPr>
            <p:spPr bwMode="auto">
              <a:xfrm>
                <a:off x="7043738" y="1335088"/>
                <a:ext cx="119062" cy="3651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1" name="Oval 57"/>
              <p:cNvSpPr>
                <a:spLocks noChangeArrowheads="1"/>
              </p:cNvSpPr>
              <p:nvPr/>
            </p:nvSpPr>
            <p:spPr bwMode="auto">
              <a:xfrm>
                <a:off x="7272338" y="1258888"/>
                <a:ext cx="119062" cy="3651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2" name="Oval 58"/>
              <p:cNvSpPr>
                <a:spLocks noChangeArrowheads="1"/>
              </p:cNvSpPr>
              <p:nvPr/>
            </p:nvSpPr>
            <p:spPr bwMode="auto">
              <a:xfrm>
                <a:off x="6705600" y="1411288"/>
                <a:ext cx="119063" cy="3651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3" name="Oval 59"/>
              <p:cNvSpPr>
                <a:spLocks noChangeArrowheads="1"/>
              </p:cNvSpPr>
              <p:nvPr/>
            </p:nvSpPr>
            <p:spPr bwMode="auto">
              <a:xfrm>
                <a:off x="6400800" y="12954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4" name="Oval 60"/>
              <p:cNvSpPr>
                <a:spLocks noChangeArrowheads="1"/>
              </p:cNvSpPr>
              <p:nvPr/>
            </p:nvSpPr>
            <p:spPr bwMode="auto">
              <a:xfrm>
                <a:off x="6172200" y="1447800"/>
                <a:ext cx="119063" cy="3651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5" name="Arc 61"/>
              <p:cNvSpPr>
                <a:spLocks/>
              </p:cNvSpPr>
              <p:nvPr/>
            </p:nvSpPr>
            <p:spPr bwMode="auto">
              <a:xfrm flipV="1">
                <a:off x="6780213" y="1957388"/>
                <a:ext cx="1219200" cy="252412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116 w 43200"/>
                  <a:gd name="T1" fmla="*/ 23832 h 23832"/>
                  <a:gd name="T2" fmla="*/ 43200 w 43200"/>
                  <a:gd name="T3" fmla="*/ 21600 h 23832"/>
                  <a:gd name="T4" fmla="*/ 21600 w 43200"/>
                  <a:gd name="T5" fmla="*/ 21600 h 23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3832" fill="none" extrusionOk="0">
                    <a:moveTo>
                      <a:pt x="115" y="23832"/>
                    </a:moveTo>
                    <a:cubicBezTo>
                      <a:pt x="38" y="23090"/>
                      <a:pt x="0" y="2234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3832" stroke="0" extrusionOk="0">
                    <a:moveTo>
                      <a:pt x="115" y="23832"/>
                    </a:moveTo>
                    <a:cubicBezTo>
                      <a:pt x="38" y="23090"/>
                      <a:pt x="0" y="2234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6" name="Arc 62"/>
              <p:cNvSpPr>
                <a:spLocks/>
              </p:cNvSpPr>
              <p:nvPr/>
            </p:nvSpPr>
            <p:spPr bwMode="auto">
              <a:xfrm>
                <a:off x="6781800" y="1828800"/>
                <a:ext cx="1219200" cy="152400"/>
              </a:xfrm>
              <a:custGeom>
                <a:avLst/>
                <a:gdLst>
                  <a:gd name="G0" fmla="+- 21596 0 0"/>
                  <a:gd name="G1" fmla="+- 21600 0 0"/>
                  <a:gd name="G2" fmla="+- 21600 0 0"/>
                  <a:gd name="T0" fmla="*/ 0 w 43196"/>
                  <a:gd name="T1" fmla="*/ 21187 h 21600"/>
                  <a:gd name="T2" fmla="*/ 43196 w 43196"/>
                  <a:gd name="T3" fmla="*/ 21600 h 21600"/>
                  <a:gd name="T4" fmla="*/ 21596 w 4319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6" h="21600" fill="none" extrusionOk="0">
                    <a:moveTo>
                      <a:pt x="-1" y="21186"/>
                    </a:moveTo>
                    <a:cubicBezTo>
                      <a:pt x="224" y="9420"/>
                      <a:pt x="9827" y="-1"/>
                      <a:pt x="21596" y="-1"/>
                    </a:cubicBezTo>
                    <a:cubicBezTo>
                      <a:pt x="33525" y="-1"/>
                      <a:pt x="43196" y="9670"/>
                      <a:pt x="43196" y="21600"/>
                    </a:cubicBezTo>
                  </a:path>
                  <a:path w="43196" h="21600" stroke="0" extrusionOk="0">
                    <a:moveTo>
                      <a:pt x="-1" y="21186"/>
                    </a:moveTo>
                    <a:cubicBezTo>
                      <a:pt x="224" y="9420"/>
                      <a:pt x="9827" y="-1"/>
                      <a:pt x="21596" y="-1"/>
                    </a:cubicBezTo>
                    <a:cubicBezTo>
                      <a:pt x="33525" y="-1"/>
                      <a:pt x="43196" y="9670"/>
                      <a:pt x="43196" y="21600"/>
                    </a:cubicBezTo>
                    <a:lnTo>
                      <a:pt x="21596" y="2160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7" name="Line 63"/>
              <p:cNvSpPr>
                <a:spLocks noChangeShapeType="1"/>
              </p:cNvSpPr>
              <p:nvPr/>
            </p:nvSpPr>
            <p:spPr bwMode="auto">
              <a:xfrm flipV="1">
                <a:off x="6781800" y="990600"/>
                <a:ext cx="0" cy="990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8" name="Line 64"/>
              <p:cNvSpPr>
                <a:spLocks noChangeShapeType="1"/>
              </p:cNvSpPr>
              <p:nvPr/>
            </p:nvSpPr>
            <p:spPr bwMode="auto">
              <a:xfrm flipV="1">
                <a:off x="8001000" y="990600"/>
                <a:ext cx="0" cy="990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9" name="Text Box 65"/>
              <p:cNvSpPr txBox="1">
                <a:spLocks noChangeArrowheads="1"/>
              </p:cNvSpPr>
              <p:nvPr/>
            </p:nvSpPr>
            <p:spPr bwMode="auto">
              <a:xfrm>
                <a:off x="7572375" y="2057400"/>
                <a:ext cx="1266825" cy="493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Symbol" charset="0"/>
                  </a:rPr>
                  <a:t>D</a:t>
                </a:r>
                <a:r>
                  <a:rPr lang="en-US" i="1"/>
                  <a:t>A</a:t>
                </a:r>
                <a:r>
                  <a:rPr lang="en-US"/>
                  <a:t> = </a:t>
                </a:r>
                <a:r>
                  <a:rPr lang="en-US" i="1">
                    <a:latin typeface="Symbol" charset="0"/>
                  </a:rPr>
                  <a:t>p</a:t>
                </a:r>
                <a:r>
                  <a:rPr lang="en-US" i="1"/>
                  <a:t>r</a:t>
                </a:r>
                <a:r>
                  <a:rPr lang="en-US" baseline="30000"/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06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040507"/>
              </p:ext>
            </p:extLst>
          </p:nvPr>
        </p:nvGraphicFramePr>
        <p:xfrm>
          <a:off x="6634835" y="1286036"/>
          <a:ext cx="2204365" cy="164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0" name="Photo Editor Photo" r:id="rId3" imgW="4839375" imgH="3610479" progId="MSPhotoEd.3">
                  <p:embed/>
                </p:oleObj>
              </mc:Choice>
              <mc:Fallback>
                <p:oleObj name="Photo Editor Photo" r:id="rId3" imgW="4839375" imgH="361047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4835" y="1286036"/>
                        <a:ext cx="2204365" cy="16447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701865"/>
              </p:ext>
            </p:extLst>
          </p:nvPr>
        </p:nvGraphicFramePr>
        <p:xfrm>
          <a:off x="6772146" y="3674662"/>
          <a:ext cx="2067054" cy="1547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1" name="Photo Editor Photo" r:id="rId5" imgW="4847619" imgH="3629532" progId="MSPhotoEd.3">
                  <p:embed/>
                </p:oleObj>
              </mc:Choice>
              <mc:Fallback>
                <p:oleObj name="Photo Editor Photo" r:id="rId5" imgW="4847619" imgH="362953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146" y="3674662"/>
                        <a:ext cx="2067054" cy="15472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Rectangle 7"/>
          <p:cNvSpPr>
            <a:spLocks noGrp="1" noChangeArrowheads="1"/>
          </p:cNvSpPr>
          <p:nvPr>
            <p:ph type="title"/>
          </p:nvPr>
        </p:nvSpPr>
        <p:spPr>
          <a:xfrm>
            <a:off x="5556" y="236985"/>
            <a:ext cx="8913813" cy="914400"/>
          </a:xfrm>
        </p:spPr>
        <p:txBody>
          <a:bodyPr/>
          <a:lstStyle/>
          <a:p>
            <a:r>
              <a:rPr lang="en-US"/>
              <a:t>How Many Photons?</a:t>
            </a:r>
          </a:p>
        </p:txBody>
      </p:sp>
      <p:sp>
        <p:nvSpPr>
          <p:cNvPr id="2765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-550" y="1428361"/>
            <a:ext cx="5116026" cy="3670767"/>
          </a:xfrm>
        </p:spPr>
        <p:txBody>
          <a:bodyPr/>
          <a:lstStyle/>
          <a:p>
            <a:r>
              <a:rPr lang="en-US" dirty="0"/>
              <a:t>How big is the disk radius </a:t>
            </a:r>
            <a:r>
              <a:rPr lang="en-US" i="1" dirty="0"/>
              <a:t>r</a:t>
            </a:r>
            <a:r>
              <a:rPr lang="en-US" dirty="0"/>
              <a:t>?</a:t>
            </a:r>
          </a:p>
          <a:p>
            <a:r>
              <a:rPr lang="en-US" dirty="0"/>
              <a:t>Large enough that the disk surrounds the </a:t>
            </a:r>
            <a:r>
              <a:rPr lang="en-US" i="1" dirty="0"/>
              <a:t>n</a:t>
            </a:r>
            <a:r>
              <a:rPr lang="en-US" dirty="0"/>
              <a:t> nearest photons.</a:t>
            </a:r>
          </a:p>
          <a:p>
            <a:r>
              <a:rPr lang="en-US" dirty="0"/>
              <a:t>The number of photons used for a radiance estimate </a:t>
            </a:r>
            <a:r>
              <a:rPr lang="en-US" i="1" dirty="0"/>
              <a:t>n</a:t>
            </a:r>
            <a:r>
              <a:rPr lang="en-US" dirty="0"/>
              <a:t> is usually between 50 and 500.</a:t>
            </a:r>
          </a:p>
          <a:p>
            <a:endParaRPr lang="en-US" dirty="0"/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5718969" y="3082598"/>
            <a:ext cx="32004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/>
              <a:t>Radiance estimate using 50 photons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5718969" y="5650492"/>
            <a:ext cx="32004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/>
              <a:t>Radiance estimate using 500 photons</a:t>
            </a:r>
          </a:p>
        </p:txBody>
      </p:sp>
      <p:grpSp>
        <p:nvGrpSpPr>
          <p:cNvPr id="27715" name="Group 67"/>
          <p:cNvGrpSpPr>
            <a:grpSpLocks/>
          </p:cNvGrpSpPr>
          <p:nvPr/>
        </p:nvGrpSpPr>
        <p:grpSpPr bwMode="auto">
          <a:xfrm>
            <a:off x="1905000" y="4114800"/>
            <a:ext cx="2971800" cy="2170113"/>
            <a:chOff x="3792" y="240"/>
            <a:chExt cx="1872" cy="1367"/>
          </a:xfrm>
        </p:grpSpPr>
        <p:sp>
          <p:nvSpPr>
            <p:cNvPr id="27659" name="Freeform 11"/>
            <p:cNvSpPr>
              <a:spLocks/>
            </p:cNvSpPr>
            <p:nvPr/>
          </p:nvSpPr>
          <p:spPr bwMode="auto">
            <a:xfrm>
              <a:off x="3792" y="336"/>
              <a:ext cx="1872" cy="624"/>
            </a:xfrm>
            <a:custGeom>
              <a:avLst/>
              <a:gdLst>
                <a:gd name="T0" fmla="*/ 432 w 1872"/>
                <a:gd name="T1" fmla="*/ 0 h 288"/>
                <a:gd name="T2" fmla="*/ 0 w 1872"/>
                <a:gd name="T3" fmla="*/ 288 h 288"/>
                <a:gd name="T4" fmla="*/ 1872 w 1872"/>
                <a:gd name="T5" fmla="*/ 288 h 288"/>
                <a:gd name="T6" fmla="*/ 1536 w 1872"/>
                <a:gd name="T7" fmla="*/ 0 h 288"/>
                <a:gd name="T8" fmla="*/ 432 w 1872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288">
                  <a:moveTo>
                    <a:pt x="432" y="0"/>
                  </a:moveTo>
                  <a:lnTo>
                    <a:pt x="0" y="288"/>
                  </a:lnTo>
                  <a:lnTo>
                    <a:pt x="1872" y="288"/>
                  </a:lnTo>
                  <a:lnTo>
                    <a:pt x="1536" y="0"/>
                  </a:lnTo>
                  <a:lnTo>
                    <a:pt x="4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Arc 12"/>
            <p:cNvSpPr>
              <a:spLocks/>
            </p:cNvSpPr>
            <p:nvPr/>
          </p:nvSpPr>
          <p:spPr bwMode="auto">
            <a:xfrm>
              <a:off x="4272" y="240"/>
              <a:ext cx="768" cy="384"/>
            </a:xfrm>
            <a:custGeom>
              <a:avLst/>
              <a:gdLst>
                <a:gd name="G0" fmla="+- 21596 0 0"/>
                <a:gd name="G1" fmla="+- 21600 0 0"/>
                <a:gd name="G2" fmla="+- 21600 0 0"/>
                <a:gd name="T0" fmla="*/ 0 w 43196"/>
                <a:gd name="T1" fmla="*/ 21187 h 21600"/>
                <a:gd name="T2" fmla="*/ 43196 w 43196"/>
                <a:gd name="T3" fmla="*/ 21600 h 21600"/>
                <a:gd name="T4" fmla="*/ 21596 w 4319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6" h="21600" fill="none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</a:path>
                <a:path w="43196" h="21600" stroke="0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  <a:lnTo>
                    <a:pt x="21596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Arc 13"/>
            <p:cNvSpPr>
              <a:spLocks/>
            </p:cNvSpPr>
            <p:nvPr/>
          </p:nvSpPr>
          <p:spPr bwMode="auto">
            <a:xfrm flipV="1">
              <a:off x="4271" y="624"/>
              <a:ext cx="768" cy="144"/>
            </a:xfrm>
            <a:custGeom>
              <a:avLst/>
              <a:gdLst>
                <a:gd name="G0" fmla="+- 21596 0 0"/>
                <a:gd name="G1" fmla="+- 21600 0 0"/>
                <a:gd name="G2" fmla="+- 21600 0 0"/>
                <a:gd name="T0" fmla="*/ 0 w 43196"/>
                <a:gd name="T1" fmla="*/ 21187 h 21600"/>
                <a:gd name="T2" fmla="*/ 43196 w 43196"/>
                <a:gd name="T3" fmla="*/ 21600 h 21600"/>
                <a:gd name="T4" fmla="*/ 21596 w 4319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6" h="21600" fill="none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</a:path>
                <a:path w="43196" h="21600" stroke="0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  <a:lnTo>
                    <a:pt x="21596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Arc 14"/>
            <p:cNvSpPr>
              <a:spLocks/>
            </p:cNvSpPr>
            <p:nvPr/>
          </p:nvSpPr>
          <p:spPr bwMode="auto">
            <a:xfrm>
              <a:off x="4271" y="528"/>
              <a:ext cx="768" cy="96"/>
            </a:xfrm>
            <a:custGeom>
              <a:avLst/>
              <a:gdLst>
                <a:gd name="G0" fmla="+- 21596 0 0"/>
                <a:gd name="G1" fmla="+- 21600 0 0"/>
                <a:gd name="G2" fmla="+- 21600 0 0"/>
                <a:gd name="T0" fmla="*/ 0 w 43196"/>
                <a:gd name="T1" fmla="*/ 21187 h 21600"/>
                <a:gd name="T2" fmla="*/ 43196 w 43196"/>
                <a:gd name="T3" fmla="*/ 21600 h 21600"/>
                <a:gd name="T4" fmla="*/ 21596 w 4319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6" h="21600" fill="none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</a:path>
                <a:path w="43196" h="21600" stroke="0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  <a:lnTo>
                    <a:pt x="21596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Oval 15"/>
            <p:cNvSpPr>
              <a:spLocks noChangeArrowheads="1"/>
            </p:cNvSpPr>
            <p:nvPr/>
          </p:nvSpPr>
          <p:spPr bwMode="auto">
            <a:xfrm>
              <a:off x="4608" y="649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Oval 16"/>
            <p:cNvSpPr>
              <a:spLocks noChangeArrowheads="1"/>
            </p:cNvSpPr>
            <p:nvPr/>
          </p:nvSpPr>
          <p:spPr bwMode="auto">
            <a:xfrm>
              <a:off x="4704" y="576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Oval 17"/>
            <p:cNvSpPr>
              <a:spLocks noChangeArrowheads="1"/>
            </p:cNvSpPr>
            <p:nvPr/>
          </p:nvSpPr>
          <p:spPr bwMode="auto">
            <a:xfrm>
              <a:off x="4821" y="624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Oval 18"/>
            <p:cNvSpPr>
              <a:spLocks noChangeArrowheads="1"/>
            </p:cNvSpPr>
            <p:nvPr/>
          </p:nvSpPr>
          <p:spPr bwMode="auto">
            <a:xfrm>
              <a:off x="4416" y="624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Oval 19"/>
            <p:cNvSpPr>
              <a:spLocks noChangeArrowheads="1"/>
            </p:cNvSpPr>
            <p:nvPr/>
          </p:nvSpPr>
          <p:spPr bwMode="auto">
            <a:xfrm>
              <a:off x="4512" y="576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Oval 20"/>
            <p:cNvSpPr>
              <a:spLocks noChangeArrowheads="1"/>
            </p:cNvSpPr>
            <p:nvPr/>
          </p:nvSpPr>
          <p:spPr bwMode="auto">
            <a:xfrm>
              <a:off x="4512" y="672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Oval 21"/>
            <p:cNvSpPr>
              <a:spLocks noChangeArrowheads="1"/>
            </p:cNvSpPr>
            <p:nvPr/>
          </p:nvSpPr>
          <p:spPr bwMode="auto">
            <a:xfrm>
              <a:off x="4725" y="672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0" name="Oval 22"/>
            <p:cNvSpPr>
              <a:spLocks noChangeArrowheads="1"/>
            </p:cNvSpPr>
            <p:nvPr/>
          </p:nvSpPr>
          <p:spPr bwMode="auto">
            <a:xfrm>
              <a:off x="4869" y="793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1" name="Oval 23"/>
            <p:cNvSpPr>
              <a:spLocks noChangeArrowheads="1"/>
            </p:cNvSpPr>
            <p:nvPr/>
          </p:nvSpPr>
          <p:spPr bwMode="auto">
            <a:xfrm>
              <a:off x="5061" y="672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Oval 24"/>
            <p:cNvSpPr>
              <a:spLocks noChangeArrowheads="1"/>
            </p:cNvSpPr>
            <p:nvPr/>
          </p:nvSpPr>
          <p:spPr bwMode="auto">
            <a:xfrm>
              <a:off x="4917" y="601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3" name="Oval 25"/>
            <p:cNvSpPr>
              <a:spLocks noChangeArrowheads="1"/>
            </p:cNvSpPr>
            <p:nvPr/>
          </p:nvSpPr>
          <p:spPr bwMode="auto">
            <a:xfrm>
              <a:off x="4944" y="720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4" name="Oval 26"/>
            <p:cNvSpPr>
              <a:spLocks noChangeArrowheads="1"/>
            </p:cNvSpPr>
            <p:nvPr/>
          </p:nvSpPr>
          <p:spPr bwMode="auto">
            <a:xfrm>
              <a:off x="4704" y="816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5" name="Oval 27"/>
            <p:cNvSpPr>
              <a:spLocks noChangeArrowheads="1"/>
            </p:cNvSpPr>
            <p:nvPr/>
          </p:nvSpPr>
          <p:spPr bwMode="auto">
            <a:xfrm>
              <a:off x="4773" y="864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6" name="Oval 28"/>
            <p:cNvSpPr>
              <a:spLocks noChangeArrowheads="1"/>
            </p:cNvSpPr>
            <p:nvPr/>
          </p:nvSpPr>
          <p:spPr bwMode="auto">
            <a:xfrm>
              <a:off x="4917" y="864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7" name="Oval 29"/>
            <p:cNvSpPr>
              <a:spLocks noChangeArrowheads="1"/>
            </p:cNvSpPr>
            <p:nvPr/>
          </p:nvSpPr>
          <p:spPr bwMode="auto">
            <a:xfrm>
              <a:off x="5013" y="816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Oval 30"/>
            <p:cNvSpPr>
              <a:spLocks noChangeArrowheads="1"/>
            </p:cNvSpPr>
            <p:nvPr/>
          </p:nvSpPr>
          <p:spPr bwMode="auto">
            <a:xfrm>
              <a:off x="5109" y="768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Oval 31"/>
            <p:cNvSpPr>
              <a:spLocks noChangeArrowheads="1"/>
            </p:cNvSpPr>
            <p:nvPr/>
          </p:nvSpPr>
          <p:spPr bwMode="auto">
            <a:xfrm>
              <a:off x="5205" y="664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Oval 32"/>
            <p:cNvSpPr>
              <a:spLocks noChangeArrowheads="1"/>
            </p:cNvSpPr>
            <p:nvPr/>
          </p:nvSpPr>
          <p:spPr bwMode="auto">
            <a:xfrm>
              <a:off x="5232" y="760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1" name="Oval 33"/>
            <p:cNvSpPr>
              <a:spLocks noChangeArrowheads="1"/>
            </p:cNvSpPr>
            <p:nvPr/>
          </p:nvSpPr>
          <p:spPr bwMode="auto">
            <a:xfrm>
              <a:off x="5136" y="856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2" name="Oval 34"/>
            <p:cNvSpPr>
              <a:spLocks noChangeArrowheads="1"/>
            </p:cNvSpPr>
            <p:nvPr/>
          </p:nvSpPr>
          <p:spPr bwMode="auto">
            <a:xfrm>
              <a:off x="5301" y="864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3" name="Oval 35"/>
            <p:cNvSpPr>
              <a:spLocks noChangeArrowheads="1"/>
            </p:cNvSpPr>
            <p:nvPr/>
          </p:nvSpPr>
          <p:spPr bwMode="auto">
            <a:xfrm>
              <a:off x="5445" y="816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4" name="Oval 36"/>
            <p:cNvSpPr>
              <a:spLocks noChangeArrowheads="1"/>
            </p:cNvSpPr>
            <p:nvPr/>
          </p:nvSpPr>
          <p:spPr bwMode="auto">
            <a:xfrm>
              <a:off x="5376" y="720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5" name="Oval 37"/>
            <p:cNvSpPr>
              <a:spLocks noChangeArrowheads="1"/>
            </p:cNvSpPr>
            <p:nvPr/>
          </p:nvSpPr>
          <p:spPr bwMode="auto">
            <a:xfrm>
              <a:off x="5232" y="576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Oval 38"/>
            <p:cNvSpPr>
              <a:spLocks noChangeArrowheads="1"/>
            </p:cNvSpPr>
            <p:nvPr/>
          </p:nvSpPr>
          <p:spPr bwMode="auto">
            <a:xfrm>
              <a:off x="5349" y="624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7" name="Oval 39"/>
            <p:cNvSpPr>
              <a:spLocks noChangeArrowheads="1"/>
            </p:cNvSpPr>
            <p:nvPr/>
          </p:nvSpPr>
          <p:spPr bwMode="auto">
            <a:xfrm>
              <a:off x="5280" y="480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Oval 40"/>
            <p:cNvSpPr>
              <a:spLocks noChangeArrowheads="1"/>
            </p:cNvSpPr>
            <p:nvPr/>
          </p:nvSpPr>
          <p:spPr bwMode="auto">
            <a:xfrm>
              <a:off x="5088" y="528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Oval 41"/>
            <p:cNvSpPr>
              <a:spLocks noChangeArrowheads="1"/>
            </p:cNvSpPr>
            <p:nvPr/>
          </p:nvSpPr>
          <p:spPr bwMode="auto">
            <a:xfrm>
              <a:off x="5136" y="409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Oval 42"/>
            <p:cNvSpPr>
              <a:spLocks noChangeArrowheads="1"/>
            </p:cNvSpPr>
            <p:nvPr/>
          </p:nvSpPr>
          <p:spPr bwMode="auto">
            <a:xfrm>
              <a:off x="5328" y="672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1" name="Oval 43"/>
            <p:cNvSpPr>
              <a:spLocks noChangeArrowheads="1"/>
            </p:cNvSpPr>
            <p:nvPr/>
          </p:nvSpPr>
          <p:spPr bwMode="auto">
            <a:xfrm>
              <a:off x="4965" y="432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Oval 44"/>
            <p:cNvSpPr>
              <a:spLocks noChangeArrowheads="1"/>
            </p:cNvSpPr>
            <p:nvPr/>
          </p:nvSpPr>
          <p:spPr bwMode="auto">
            <a:xfrm>
              <a:off x="4800" y="432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Oval 45"/>
            <p:cNvSpPr>
              <a:spLocks noChangeArrowheads="1"/>
            </p:cNvSpPr>
            <p:nvPr/>
          </p:nvSpPr>
          <p:spPr bwMode="auto">
            <a:xfrm>
              <a:off x="4656" y="384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Oval 46"/>
            <p:cNvSpPr>
              <a:spLocks noChangeArrowheads="1"/>
            </p:cNvSpPr>
            <p:nvPr/>
          </p:nvSpPr>
          <p:spPr bwMode="auto">
            <a:xfrm>
              <a:off x="4608" y="457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5" name="Oval 47"/>
            <p:cNvSpPr>
              <a:spLocks noChangeArrowheads="1"/>
            </p:cNvSpPr>
            <p:nvPr/>
          </p:nvSpPr>
          <p:spPr bwMode="auto">
            <a:xfrm>
              <a:off x="4869" y="480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6" name="Oval 48"/>
            <p:cNvSpPr>
              <a:spLocks noChangeArrowheads="1"/>
            </p:cNvSpPr>
            <p:nvPr/>
          </p:nvSpPr>
          <p:spPr bwMode="auto">
            <a:xfrm>
              <a:off x="4485" y="384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7" name="Oval 49"/>
            <p:cNvSpPr>
              <a:spLocks noChangeArrowheads="1"/>
            </p:cNvSpPr>
            <p:nvPr/>
          </p:nvSpPr>
          <p:spPr bwMode="auto">
            <a:xfrm>
              <a:off x="4368" y="480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8" name="Oval 50"/>
            <p:cNvSpPr>
              <a:spLocks noChangeArrowheads="1"/>
            </p:cNvSpPr>
            <p:nvPr/>
          </p:nvSpPr>
          <p:spPr bwMode="auto">
            <a:xfrm>
              <a:off x="4272" y="432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9" name="Oval 51"/>
            <p:cNvSpPr>
              <a:spLocks noChangeArrowheads="1"/>
            </p:cNvSpPr>
            <p:nvPr/>
          </p:nvSpPr>
          <p:spPr bwMode="auto">
            <a:xfrm>
              <a:off x="4176" y="528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0" name="Oval 52"/>
            <p:cNvSpPr>
              <a:spLocks noChangeArrowheads="1"/>
            </p:cNvSpPr>
            <p:nvPr/>
          </p:nvSpPr>
          <p:spPr bwMode="auto">
            <a:xfrm>
              <a:off x="4128" y="624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1" name="Oval 53"/>
            <p:cNvSpPr>
              <a:spLocks noChangeArrowheads="1"/>
            </p:cNvSpPr>
            <p:nvPr/>
          </p:nvSpPr>
          <p:spPr bwMode="auto">
            <a:xfrm>
              <a:off x="4197" y="745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2" name="Oval 54"/>
            <p:cNvSpPr>
              <a:spLocks noChangeArrowheads="1"/>
            </p:cNvSpPr>
            <p:nvPr/>
          </p:nvSpPr>
          <p:spPr bwMode="auto">
            <a:xfrm>
              <a:off x="4341" y="768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3" name="Oval 55"/>
            <p:cNvSpPr>
              <a:spLocks noChangeArrowheads="1"/>
            </p:cNvSpPr>
            <p:nvPr/>
          </p:nvSpPr>
          <p:spPr bwMode="auto">
            <a:xfrm>
              <a:off x="4389" y="672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4" name="Oval 56"/>
            <p:cNvSpPr>
              <a:spLocks noChangeArrowheads="1"/>
            </p:cNvSpPr>
            <p:nvPr/>
          </p:nvSpPr>
          <p:spPr bwMode="auto">
            <a:xfrm>
              <a:off x="4320" y="601"/>
              <a:ext cx="75" cy="2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5" name="Oval 57"/>
            <p:cNvSpPr>
              <a:spLocks noChangeArrowheads="1"/>
            </p:cNvSpPr>
            <p:nvPr/>
          </p:nvSpPr>
          <p:spPr bwMode="auto">
            <a:xfrm>
              <a:off x="4437" y="841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6" name="Oval 58"/>
            <p:cNvSpPr>
              <a:spLocks noChangeArrowheads="1"/>
            </p:cNvSpPr>
            <p:nvPr/>
          </p:nvSpPr>
          <p:spPr bwMode="auto">
            <a:xfrm>
              <a:off x="4581" y="793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7" name="Oval 59"/>
            <p:cNvSpPr>
              <a:spLocks noChangeArrowheads="1"/>
            </p:cNvSpPr>
            <p:nvPr/>
          </p:nvSpPr>
          <p:spPr bwMode="auto">
            <a:xfrm>
              <a:off x="4224" y="889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8" name="Oval 60"/>
            <p:cNvSpPr>
              <a:spLocks noChangeArrowheads="1"/>
            </p:cNvSpPr>
            <p:nvPr/>
          </p:nvSpPr>
          <p:spPr bwMode="auto">
            <a:xfrm>
              <a:off x="4032" y="816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9" name="Oval 61"/>
            <p:cNvSpPr>
              <a:spLocks noChangeArrowheads="1"/>
            </p:cNvSpPr>
            <p:nvPr/>
          </p:nvSpPr>
          <p:spPr bwMode="auto">
            <a:xfrm>
              <a:off x="3888" y="912"/>
              <a:ext cx="75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0" name="Arc 62"/>
            <p:cNvSpPr>
              <a:spLocks/>
            </p:cNvSpPr>
            <p:nvPr/>
          </p:nvSpPr>
          <p:spPr bwMode="auto">
            <a:xfrm flipV="1">
              <a:off x="4271" y="1233"/>
              <a:ext cx="768" cy="15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16 w 43200"/>
                <a:gd name="T1" fmla="*/ 23832 h 23832"/>
                <a:gd name="T2" fmla="*/ 43200 w 43200"/>
                <a:gd name="T3" fmla="*/ 21600 h 23832"/>
                <a:gd name="T4" fmla="*/ 21600 w 43200"/>
                <a:gd name="T5" fmla="*/ 21600 h 23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3832" fill="none" extrusionOk="0">
                  <a:moveTo>
                    <a:pt x="115" y="23832"/>
                  </a:moveTo>
                  <a:cubicBezTo>
                    <a:pt x="38" y="23090"/>
                    <a:pt x="0" y="2234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3832" stroke="0" extrusionOk="0">
                  <a:moveTo>
                    <a:pt x="115" y="23832"/>
                  </a:moveTo>
                  <a:cubicBezTo>
                    <a:pt x="38" y="23090"/>
                    <a:pt x="0" y="2234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1" name="Arc 63"/>
            <p:cNvSpPr>
              <a:spLocks/>
            </p:cNvSpPr>
            <p:nvPr/>
          </p:nvSpPr>
          <p:spPr bwMode="auto">
            <a:xfrm>
              <a:off x="4272" y="1152"/>
              <a:ext cx="768" cy="96"/>
            </a:xfrm>
            <a:custGeom>
              <a:avLst/>
              <a:gdLst>
                <a:gd name="G0" fmla="+- 21596 0 0"/>
                <a:gd name="G1" fmla="+- 21600 0 0"/>
                <a:gd name="G2" fmla="+- 21600 0 0"/>
                <a:gd name="T0" fmla="*/ 0 w 43196"/>
                <a:gd name="T1" fmla="*/ 21187 h 21600"/>
                <a:gd name="T2" fmla="*/ 43196 w 43196"/>
                <a:gd name="T3" fmla="*/ 21600 h 21600"/>
                <a:gd name="T4" fmla="*/ 21596 w 4319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6" h="21600" fill="none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</a:path>
                <a:path w="43196" h="21600" stroke="0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  <a:lnTo>
                    <a:pt x="21596" y="2160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2" name="Line 64"/>
            <p:cNvSpPr>
              <a:spLocks noChangeShapeType="1"/>
            </p:cNvSpPr>
            <p:nvPr/>
          </p:nvSpPr>
          <p:spPr bwMode="auto">
            <a:xfrm flipV="1">
              <a:off x="4272" y="624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3" name="Line 65"/>
            <p:cNvSpPr>
              <a:spLocks noChangeShapeType="1"/>
            </p:cNvSpPr>
            <p:nvPr/>
          </p:nvSpPr>
          <p:spPr bwMode="auto">
            <a:xfrm flipV="1">
              <a:off x="5040" y="624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4" name="Text Box 66"/>
            <p:cNvSpPr txBox="1">
              <a:spLocks noChangeArrowheads="1"/>
            </p:cNvSpPr>
            <p:nvPr/>
          </p:nvSpPr>
          <p:spPr bwMode="auto">
            <a:xfrm>
              <a:off x="4770" y="1296"/>
              <a:ext cx="798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Symbol" charset="0"/>
                </a:rPr>
                <a:t>D</a:t>
              </a:r>
              <a:r>
                <a:rPr lang="en-US" i="1"/>
                <a:t>A</a:t>
              </a:r>
              <a:r>
                <a:rPr lang="en-US"/>
                <a:t> = </a:t>
              </a:r>
              <a:r>
                <a:rPr lang="en-US" i="1">
                  <a:latin typeface="Symbol" charset="0"/>
                </a:rPr>
                <a:t>p</a:t>
              </a:r>
              <a:r>
                <a:rPr lang="en-US" i="1"/>
                <a:t>r</a:t>
              </a:r>
              <a:r>
                <a:rPr lang="en-US" baseline="30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985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6" y="2431816"/>
            <a:ext cx="8405813" cy="3670767"/>
          </a:xfrm>
        </p:spPr>
        <p:txBody>
          <a:bodyPr/>
          <a:lstStyle/>
          <a:p>
            <a:r>
              <a:rPr lang="en-US" dirty="0"/>
              <a:t>Too few photons cause blurry results</a:t>
            </a:r>
          </a:p>
          <a:p>
            <a:r>
              <a:rPr lang="en-US" dirty="0"/>
              <a:t>Simple averaging produces a box filtering of photons</a:t>
            </a:r>
          </a:p>
          <a:p>
            <a:r>
              <a:rPr lang="en-US" dirty="0"/>
              <a:t>Photons nearer to the sample should be weighted more heavily</a:t>
            </a:r>
          </a:p>
          <a:p>
            <a:r>
              <a:rPr lang="en-US" dirty="0"/>
              <a:t>Results in a cone filtering of photons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01337"/>
              </p:ext>
            </p:extLst>
          </p:nvPr>
        </p:nvGraphicFramePr>
        <p:xfrm>
          <a:off x="1073150" y="5334000"/>
          <a:ext cx="76517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Equation" r:id="rId3" imgW="3809880" imgH="558720" progId="Equation.3">
                  <p:embed/>
                </p:oleObj>
              </mc:Choice>
              <mc:Fallback>
                <p:oleObj name="Equation" r:id="rId3" imgW="380988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5334000"/>
                        <a:ext cx="76517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791200" y="3733800"/>
            <a:ext cx="2971800" cy="1447800"/>
            <a:chOff x="5791200" y="2362200"/>
            <a:chExt cx="2971800" cy="1447800"/>
          </a:xfrm>
        </p:grpSpPr>
        <p:sp>
          <p:nvSpPr>
            <p:cNvPr id="17413" name="Freeform 5"/>
            <p:cNvSpPr>
              <a:spLocks/>
            </p:cNvSpPr>
            <p:nvPr/>
          </p:nvSpPr>
          <p:spPr bwMode="auto">
            <a:xfrm>
              <a:off x="5791200" y="2819400"/>
              <a:ext cx="2971800" cy="990600"/>
            </a:xfrm>
            <a:custGeom>
              <a:avLst/>
              <a:gdLst>
                <a:gd name="T0" fmla="*/ 432 w 1872"/>
                <a:gd name="T1" fmla="*/ 0 h 288"/>
                <a:gd name="T2" fmla="*/ 0 w 1872"/>
                <a:gd name="T3" fmla="*/ 288 h 288"/>
                <a:gd name="T4" fmla="*/ 1872 w 1872"/>
                <a:gd name="T5" fmla="*/ 288 h 288"/>
                <a:gd name="T6" fmla="*/ 1536 w 1872"/>
                <a:gd name="T7" fmla="*/ 0 h 288"/>
                <a:gd name="T8" fmla="*/ 432 w 1872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2" h="288">
                  <a:moveTo>
                    <a:pt x="432" y="0"/>
                  </a:moveTo>
                  <a:lnTo>
                    <a:pt x="0" y="288"/>
                  </a:lnTo>
                  <a:lnTo>
                    <a:pt x="1872" y="288"/>
                  </a:lnTo>
                  <a:lnTo>
                    <a:pt x="1536" y="0"/>
                  </a:lnTo>
                  <a:lnTo>
                    <a:pt x="4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Arc 7"/>
            <p:cNvSpPr>
              <a:spLocks/>
            </p:cNvSpPr>
            <p:nvPr/>
          </p:nvSpPr>
          <p:spPr bwMode="auto">
            <a:xfrm flipV="1">
              <a:off x="6551613" y="3276600"/>
              <a:ext cx="1219200" cy="228600"/>
            </a:xfrm>
            <a:custGeom>
              <a:avLst/>
              <a:gdLst>
                <a:gd name="G0" fmla="+- 21596 0 0"/>
                <a:gd name="G1" fmla="+- 21600 0 0"/>
                <a:gd name="G2" fmla="+- 21600 0 0"/>
                <a:gd name="T0" fmla="*/ 0 w 43196"/>
                <a:gd name="T1" fmla="*/ 21187 h 21600"/>
                <a:gd name="T2" fmla="*/ 43196 w 43196"/>
                <a:gd name="T3" fmla="*/ 21600 h 21600"/>
                <a:gd name="T4" fmla="*/ 21596 w 4319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6" h="21600" fill="none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</a:path>
                <a:path w="43196" h="21600" stroke="0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  <a:lnTo>
                    <a:pt x="21596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6" name="Arc 8"/>
            <p:cNvSpPr>
              <a:spLocks/>
            </p:cNvSpPr>
            <p:nvPr/>
          </p:nvSpPr>
          <p:spPr bwMode="auto">
            <a:xfrm>
              <a:off x="6551613" y="3124200"/>
              <a:ext cx="1219200" cy="152400"/>
            </a:xfrm>
            <a:custGeom>
              <a:avLst/>
              <a:gdLst>
                <a:gd name="G0" fmla="+- 21596 0 0"/>
                <a:gd name="G1" fmla="+- 21600 0 0"/>
                <a:gd name="G2" fmla="+- 21600 0 0"/>
                <a:gd name="T0" fmla="*/ 0 w 43196"/>
                <a:gd name="T1" fmla="*/ 21187 h 21600"/>
                <a:gd name="T2" fmla="*/ 43196 w 43196"/>
                <a:gd name="T3" fmla="*/ 21600 h 21600"/>
                <a:gd name="T4" fmla="*/ 21596 w 4319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6" h="21600" fill="none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</a:path>
                <a:path w="43196" h="21600" stroke="0" extrusionOk="0">
                  <a:moveTo>
                    <a:pt x="-1" y="21186"/>
                  </a:moveTo>
                  <a:cubicBezTo>
                    <a:pt x="224" y="9420"/>
                    <a:pt x="9827" y="-1"/>
                    <a:pt x="21596" y="-1"/>
                  </a:cubicBezTo>
                  <a:cubicBezTo>
                    <a:pt x="33525" y="-1"/>
                    <a:pt x="43196" y="9670"/>
                    <a:pt x="43196" y="21600"/>
                  </a:cubicBezTo>
                  <a:lnTo>
                    <a:pt x="21596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7" name="Oval 9"/>
            <p:cNvSpPr>
              <a:spLocks noChangeArrowheads="1"/>
            </p:cNvSpPr>
            <p:nvPr/>
          </p:nvSpPr>
          <p:spPr bwMode="auto">
            <a:xfrm>
              <a:off x="7086600" y="3316288"/>
              <a:ext cx="119063" cy="3651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8" name="Oval 10"/>
            <p:cNvSpPr>
              <a:spLocks noChangeArrowheads="1"/>
            </p:cNvSpPr>
            <p:nvPr/>
          </p:nvSpPr>
          <p:spPr bwMode="auto">
            <a:xfrm>
              <a:off x="7239000" y="3200400"/>
              <a:ext cx="119063" cy="3651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7424738" y="3276600"/>
              <a:ext cx="119062" cy="3651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Oval 12"/>
            <p:cNvSpPr>
              <a:spLocks noChangeArrowheads="1"/>
            </p:cNvSpPr>
            <p:nvPr/>
          </p:nvSpPr>
          <p:spPr bwMode="auto">
            <a:xfrm>
              <a:off x="6781800" y="3276600"/>
              <a:ext cx="119063" cy="3651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Oval 13"/>
            <p:cNvSpPr>
              <a:spLocks noChangeArrowheads="1"/>
            </p:cNvSpPr>
            <p:nvPr/>
          </p:nvSpPr>
          <p:spPr bwMode="auto">
            <a:xfrm>
              <a:off x="6934200" y="3200400"/>
              <a:ext cx="119063" cy="3651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2" name="Oval 14"/>
            <p:cNvSpPr>
              <a:spLocks noChangeArrowheads="1"/>
            </p:cNvSpPr>
            <p:nvPr/>
          </p:nvSpPr>
          <p:spPr bwMode="auto">
            <a:xfrm>
              <a:off x="6934200" y="3352800"/>
              <a:ext cx="119063" cy="3651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Oval 15"/>
            <p:cNvSpPr>
              <a:spLocks noChangeArrowheads="1"/>
            </p:cNvSpPr>
            <p:nvPr/>
          </p:nvSpPr>
          <p:spPr bwMode="auto">
            <a:xfrm>
              <a:off x="7272338" y="3352800"/>
              <a:ext cx="119062" cy="3651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4" name="Oval 16"/>
            <p:cNvSpPr>
              <a:spLocks noChangeArrowheads="1"/>
            </p:cNvSpPr>
            <p:nvPr/>
          </p:nvSpPr>
          <p:spPr bwMode="auto">
            <a:xfrm>
              <a:off x="7500938" y="3544888"/>
              <a:ext cx="119062" cy="365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5" name="Oval 17"/>
            <p:cNvSpPr>
              <a:spLocks noChangeArrowheads="1"/>
            </p:cNvSpPr>
            <p:nvPr/>
          </p:nvSpPr>
          <p:spPr bwMode="auto">
            <a:xfrm>
              <a:off x="7805738" y="33528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6" name="Oval 18"/>
            <p:cNvSpPr>
              <a:spLocks noChangeArrowheads="1"/>
            </p:cNvSpPr>
            <p:nvPr/>
          </p:nvSpPr>
          <p:spPr bwMode="auto">
            <a:xfrm>
              <a:off x="7577138" y="3240088"/>
              <a:ext cx="119062" cy="3651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Oval 19"/>
            <p:cNvSpPr>
              <a:spLocks noChangeArrowheads="1"/>
            </p:cNvSpPr>
            <p:nvPr/>
          </p:nvSpPr>
          <p:spPr bwMode="auto">
            <a:xfrm>
              <a:off x="7620000" y="34290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" name="Oval 20"/>
            <p:cNvSpPr>
              <a:spLocks noChangeArrowheads="1"/>
            </p:cNvSpPr>
            <p:nvPr/>
          </p:nvSpPr>
          <p:spPr bwMode="auto">
            <a:xfrm>
              <a:off x="7239000" y="35814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Oval 21"/>
            <p:cNvSpPr>
              <a:spLocks noChangeArrowheads="1"/>
            </p:cNvSpPr>
            <p:nvPr/>
          </p:nvSpPr>
          <p:spPr bwMode="auto">
            <a:xfrm>
              <a:off x="7348538" y="36576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0" name="Oval 22"/>
            <p:cNvSpPr>
              <a:spLocks noChangeArrowheads="1"/>
            </p:cNvSpPr>
            <p:nvPr/>
          </p:nvSpPr>
          <p:spPr bwMode="auto">
            <a:xfrm>
              <a:off x="7577138" y="36576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Oval 23"/>
            <p:cNvSpPr>
              <a:spLocks noChangeArrowheads="1"/>
            </p:cNvSpPr>
            <p:nvPr/>
          </p:nvSpPr>
          <p:spPr bwMode="auto">
            <a:xfrm>
              <a:off x="7729538" y="35814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2" name="Oval 24"/>
            <p:cNvSpPr>
              <a:spLocks noChangeArrowheads="1"/>
            </p:cNvSpPr>
            <p:nvPr/>
          </p:nvSpPr>
          <p:spPr bwMode="auto">
            <a:xfrm>
              <a:off x="7881938" y="35052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3" name="Oval 25"/>
            <p:cNvSpPr>
              <a:spLocks noChangeArrowheads="1"/>
            </p:cNvSpPr>
            <p:nvPr/>
          </p:nvSpPr>
          <p:spPr bwMode="auto">
            <a:xfrm>
              <a:off x="8034338" y="33401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Oval 26"/>
            <p:cNvSpPr>
              <a:spLocks noChangeArrowheads="1"/>
            </p:cNvSpPr>
            <p:nvPr/>
          </p:nvSpPr>
          <p:spPr bwMode="auto">
            <a:xfrm>
              <a:off x="8077200" y="34925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Oval 27"/>
            <p:cNvSpPr>
              <a:spLocks noChangeArrowheads="1"/>
            </p:cNvSpPr>
            <p:nvPr/>
          </p:nvSpPr>
          <p:spPr bwMode="auto">
            <a:xfrm>
              <a:off x="7924800" y="36449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Oval 28"/>
            <p:cNvSpPr>
              <a:spLocks noChangeArrowheads="1"/>
            </p:cNvSpPr>
            <p:nvPr/>
          </p:nvSpPr>
          <p:spPr bwMode="auto">
            <a:xfrm>
              <a:off x="8186738" y="36576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Oval 29"/>
            <p:cNvSpPr>
              <a:spLocks noChangeArrowheads="1"/>
            </p:cNvSpPr>
            <p:nvPr/>
          </p:nvSpPr>
          <p:spPr bwMode="auto">
            <a:xfrm>
              <a:off x="8415338" y="35814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Oval 30"/>
            <p:cNvSpPr>
              <a:spLocks noChangeArrowheads="1"/>
            </p:cNvSpPr>
            <p:nvPr/>
          </p:nvSpPr>
          <p:spPr bwMode="auto">
            <a:xfrm>
              <a:off x="8305800" y="34290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Oval 31"/>
            <p:cNvSpPr>
              <a:spLocks noChangeArrowheads="1"/>
            </p:cNvSpPr>
            <p:nvPr/>
          </p:nvSpPr>
          <p:spPr bwMode="auto">
            <a:xfrm>
              <a:off x="8077200" y="32004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Oval 32"/>
            <p:cNvSpPr>
              <a:spLocks noChangeArrowheads="1"/>
            </p:cNvSpPr>
            <p:nvPr/>
          </p:nvSpPr>
          <p:spPr bwMode="auto">
            <a:xfrm>
              <a:off x="8262938" y="32766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Oval 33"/>
            <p:cNvSpPr>
              <a:spLocks noChangeArrowheads="1"/>
            </p:cNvSpPr>
            <p:nvPr/>
          </p:nvSpPr>
          <p:spPr bwMode="auto">
            <a:xfrm>
              <a:off x="8153400" y="30480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Oval 34"/>
            <p:cNvSpPr>
              <a:spLocks noChangeArrowheads="1"/>
            </p:cNvSpPr>
            <p:nvPr/>
          </p:nvSpPr>
          <p:spPr bwMode="auto">
            <a:xfrm>
              <a:off x="7848600" y="31242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3" name="Oval 35"/>
            <p:cNvSpPr>
              <a:spLocks noChangeArrowheads="1"/>
            </p:cNvSpPr>
            <p:nvPr/>
          </p:nvSpPr>
          <p:spPr bwMode="auto">
            <a:xfrm>
              <a:off x="7924800" y="2935288"/>
              <a:ext cx="119063" cy="365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4" name="Oval 36"/>
            <p:cNvSpPr>
              <a:spLocks noChangeArrowheads="1"/>
            </p:cNvSpPr>
            <p:nvPr/>
          </p:nvSpPr>
          <p:spPr bwMode="auto">
            <a:xfrm>
              <a:off x="8229600" y="33528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Oval 37"/>
            <p:cNvSpPr>
              <a:spLocks noChangeArrowheads="1"/>
            </p:cNvSpPr>
            <p:nvPr/>
          </p:nvSpPr>
          <p:spPr bwMode="auto">
            <a:xfrm>
              <a:off x="7653338" y="29718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Oval 38"/>
            <p:cNvSpPr>
              <a:spLocks noChangeArrowheads="1"/>
            </p:cNvSpPr>
            <p:nvPr/>
          </p:nvSpPr>
          <p:spPr bwMode="auto">
            <a:xfrm>
              <a:off x="7391400" y="29718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7" name="Oval 39"/>
            <p:cNvSpPr>
              <a:spLocks noChangeArrowheads="1"/>
            </p:cNvSpPr>
            <p:nvPr/>
          </p:nvSpPr>
          <p:spPr bwMode="auto">
            <a:xfrm>
              <a:off x="7162800" y="28956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Oval 40"/>
            <p:cNvSpPr>
              <a:spLocks noChangeArrowheads="1"/>
            </p:cNvSpPr>
            <p:nvPr/>
          </p:nvSpPr>
          <p:spPr bwMode="auto">
            <a:xfrm>
              <a:off x="7086600" y="3011488"/>
              <a:ext cx="119063" cy="365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" name="Oval 41"/>
            <p:cNvSpPr>
              <a:spLocks noChangeArrowheads="1"/>
            </p:cNvSpPr>
            <p:nvPr/>
          </p:nvSpPr>
          <p:spPr bwMode="auto">
            <a:xfrm>
              <a:off x="7500938" y="30480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0" name="Oval 42"/>
            <p:cNvSpPr>
              <a:spLocks noChangeArrowheads="1"/>
            </p:cNvSpPr>
            <p:nvPr/>
          </p:nvSpPr>
          <p:spPr bwMode="auto">
            <a:xfrm>
              <a:off x="6891338" y="28956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1" name="Oval 43"/>
            <p:cNvSpPr>
              <a:spLocks noChangeArrowheads="1"/>
            </p:cNvSpPr>
            <p:nvPr/>
          </p:nvSpPr>
          <p:spPr bwMode="auto">
            <a:xfrm>
              <a:off x="6705600" y="30480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2" name="Oval 44"/>
            <p:cNvSpPr>
              <a:spLocks noChangeArrowheads="1"/>
            </p:cNvSpPr>
            <p:nvPr/>
          </p:nvSpPr>
          <p:spPr bwMode="auto">
            <a:xfrm>
              <a:off x="6553200" y="29718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3" name="Oval 45"/>
            <p:cNvSpPr>
              <a:spLocks noChangeArrowheads="1"/>
            </p:cNvSpPr>
            <p:nvPr/>
          </p:nvSpPr>
          <p:spPr bwMode="auto">
            <a:xfrm>
              <a:off x="6400800" y="31242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4" name="Oval 46"/>
            <p:cNvSpPr>
              <a:spLocks noChangeArrowheads="1"/>
            </p:cNvSpPr>
            <p:nvPr/>
          </p:nvSpPr>
          <p:spPr bwMode="auto">
            <a:xfrm>
              <a:off x="6324600" y="32766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Oval 47"/>
            <p:cNvSpPr>
              <a:spLocks noChangeArrowheads="1"/>
            </p:cNvSpPr>
            <p:nvPr/>
          </p:nvSpPr>
          <p:spPr bwMode="auto">
            <a:xfrm>
              <a:off x="6434138" y="3468688"/>
              <a:ext cx="119062" cy="365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Oval 48"/>
            <p:cNvSpPr>
              <a:spLocks noChangeArrowheads="1"/>
            </p:cNvSpPr>
            <p:nvPr/>
          </p:nvSpPr>
          <p:spPr bwMode="auto">
            <a:xfrm>
              <a:off x="6662738" y="3505200"/>
              <a:ext cx="119062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7" name="Oval 49"/>
            <p:cNvSpPr>
              <a:spLocks noChangeArrowheads="1"/>
            </p:cNvSpPr>
            <p:nvPr/>
          </p:nvSpPr>
          <p:spPr bwMode="auto">
            <a:xfrm>
              <a:off x="6738938" y="3352800"/>
              <a:ext cx="119062" cy="3651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8" name="Oval 50"/>
            <p:cNvSpPr>
              <a:spLocks noChangeArrowheads="1"/>
            </p:cNvSpPr>
            <p:nvPr/>
          </p:nvSpPr>
          <p:spPr bwMode="auto">
            <a:xfrm>
              <a:off x="6629400" y="3240088"/>
              <a:ext cx="119063" cy="3651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9" name="Oval 51"/>
            <p:cNvSpPr>
              <a:spLocks noChangeArrowheads="1"/>
            </p:cNvSpPr>
            <p:nvPr/>
          </p:nvSpPr>
          <p:spPr bwMode="auto">
            <a:xfrm>
              <a:off x="6815138" y="3621088"/>
              <a:ext cx="119062" cy="365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0" name="Oval 52"/>
            <p:cNvSpPr>
              <a:spLocks noChangeArrowheads="1"/>
            </p:cNvSpPr>
            <p:nvPr/>
          </p:nvSpPr>
          <p:spPr bwMode="auto">
            <a:xfrm>
              <a:off x="7043738" y="3544888"/>
              <a:ext cx="119062" cy="365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1" name="Oval 53"/>
            <p:cNvSpPr>
              <a:spLocks noChangeArrowheads="1"/>
            </p:cNvSpPr>
            <p:nvPr/>
          </p:nvSpPr>
          <p:spPr bwMode="auto">
            <a:xfrm>
              <a:off x="6477000" y="3697288"/>
              <a:ext cx="119063" cy="365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2" name="Oval 54"/>
            <p:cNvSpPr>
              <a:spLocks noChangeArrowheads="1"/>
            </p:cNvSpPr>
            <p:nvPr/>
          </p:nvSpPr>
          <p:spPr bwMode="auto">
            <a:xfrm>
              <a:off x="6172200" y="35814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3" name="Oval 55"/>
            <p:cNvSpPr>
              <a:spLocks noChangeArrowheads="1"/>
            </p:cNvSpPr>
            <p:nvPr/>
          </p:nvSpPr>
          <p:spPr bwMode="auto">
            <a:xfrm>
              <a:off x="5943600" y="3733800"/>
              <a:ext cx="119063" cy="365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4" name="Line 56"/>
            <p:cNvSpPr>
              <a:spLocks noChangeShapeType="1"/>
            </p:cNvSpPr>
            <p:nvPr/>
          </p:nvSpPr>
          <p:spPr bwMode="auto">
            <a:xfrm flipV="1">
              <a:off x="6553200" y="2362200"/>
              <a:ext cx="6096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6" name="Line 58"/>
            <p:cNvSpPr>
              <a:spLocks noChangeShapeType="1"/>
            </p:cNvSpPr>
            <p:nvPr/>
          </p:nvSpPr>
          <p:spPr bwMode="auto">
            <a:xfrm flipH="1" flipV="1">
              <a:off x="7162800" y="2362200"/>
              <a:ext cx="6096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7" name="Line 59"/>
            <p:cNvSpPr>
              <a:spLocks noChangeShapeType="1"/>
            </p:cNvSpPr>
            <p:nvPr/>
          </p:nvSpPr>
          <p:spPr bwMode="auto">
            <a:xfrm flipV="1">
              <a:off x="7162800" y="23622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2563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Photon Maps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399" y="2408315"/>
            <a:ext cx="5162551" cy="3670767"/>
          </a:xfrm>
        </p:spPr>
        <p:txBody>
          <a:bodyPr/>
          <a:lstStyle/>
          <a:p>
            <a:r>
              <a:rPr lang="en-US" dirty="0"/>
              <a:t>Global L(S|D)*D photon map</a:t>
            </a:r>
          </a:p>
          <a:p>
            <a:pPr lvl="1"/>
            <a:r>
              <a:rPr lang="en-US" dirty="0"/>
              <a:t>Photon sticks to diffuse surface </a:t>
            </a:r>
            <a:r>
              <a:rPr lang="en-US" i="1" dirty="0"/>
              <a:t>and</a:t>
            </a:r>
            <a:r>
              <a:rPr lang="en-US" dirty="0"/>
              <a:t> bounces to next surface (if it survives Russian roulette)</a:t>
            </a:r>
          </a:p>
          <a:p>
            <a:pPr lvl="1"/>
            <a:r>
              <a:rPr lang="en-US" dirty="0"/>
              <a:t>Photons don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t stick to specular surfaces</a:t>
            </a:r>
          </a:p>
          <a:p>
            <a:r>
              <a:rPr lang="en-US" dirty="0"/>
              <a:t>Caustic LSS*D photon map</a:t>
            </a:r>
          </a:p>
          <a:p>
            <a:pPr lvl="1"/>
            <a:r>
              <a:rPr lang="en-US" dirty="0"/>
              <a:t>High resolution</a:t>
            </a:r>
          </a:p>
          <a:p>
            <a:pPr lvl="1"/>
            <a:r>
              <a:rPr lang="en-US" dirty="0"/>
              <a:t>Light source usually emits photons only in directions that hit the thing creating the caustic</a:t>
            </a: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5638800" y="31242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802312" y="2350425"/>
            <a:ext cx="3025775" cy="3752850"/>
            <a:chOff x="5737225" y="76200"/>
            <a:chExt cx="3025775" cy="3752850"/>
          </a:xfrm>
        </p:grpSpPr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flipV="1">
              <a:off x="8686800" y="76200"/>
              <a:ext cx="0" cy="3048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66" name="Group 10"/>
            <p:cNvGrpSpPr>
              <a:grpSpLocks/>
            </p:cNvGrpSpPr>
            <p:nvPr/>
          </p:nvGrpSpPr>
          <p:grpSpPr bwMode="auto">
            <a:xfrm flipV="1">
              <a:off x="7239000" y="152400"/>
              <a:ext cx="685800" cy="862013"/>
              <a:chOff x="5169" y="3183"/>
              <a:chExt cx="403" cy="461"/>
            </a:xfrm>
          </p:grpSpPr>
          <p:sp>
            <p:nvSpPr>
              <p:cNvPr id="19467" name="Freeform 11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8" name="Freeform 12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9" name="Freeform 13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0" name="Freeform 14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1" name="Freeform 15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2" name="Freeform 16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3" name="Freeform 17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4" name="Freeform 18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5" name="Freeform 19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6" name="Freeform 20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7" name="Freeform 21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8" name="Freeform 22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>
              <a:off x="7696200" y="685800"/>
              <a:ext cx="9906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flipH="1">
              <a:off x="7162800" y="1143000"/>
              <a:ext cx="1524000" cy="198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6" name="Oval 50"/>
            <p:cNvSpPr>
              <a:spLocks noChangeArrowheads="1"/>
            </p:cNvSpPr>
            <p:nvPr/>
          </p:nvSpPr>
          <p:spPr bwMode="auto">
            <a:xfrm flipH="1">
              <a:off x="8686800" y="1019175"/>
              <a:ext cx="762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7" name="Oval 51"/>
            <p:cNvSpPr>
              <a:spLocks noChangeArrowheads="1"/>
            </p:cNvSpPr>
            <p:nvPr/>
          </p:nvSpPr>
          <p:spPr bwMode="auto">
            <a:xfrm flipH="1">
              <a:off x="7058025" y="3124200"/>
              <a:ext cx="2286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8" name="Oval 52"/>
            <p:cNvSpPr>
              <a:spLocks noChangeArrowheads="1"/>
            </p:cNvSpPr>
            <p:nvPr/>
          </p:nvSpPr>
          <p:spPr bwMode="auto">
            <a:xfrm>
              <a:off x="6324600" y="1219200"/>
              <a:ext cx="1219200" cy="1219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flipH="1">
              <a:off x="6858000" y="685800"/>
              <a:ext cx="457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flipH="1">
              <a:off x="6477000" y="1219200"/>
              <a:ext cx="3810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flipH="1">
              <a:off x="6400800" y="2209800"/>
              <a:ext cx="762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flipH="1">
              <a:off x="7391400" y="838200"/>
              <a:ext cx="76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flipH="1">
              <a:off x="7010400" y="1447800"/>
              <a:ext cx="3810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flipH="1">
              <a:off x="6629400" y="2438400"/>
              <a:ext cx="3810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Oval 59"/>
            <p:cNvSpPr>
              <a:spLocks noChangeArrowheads="1"/>
            </p:cNvSpPr>
            <p:nvPr/>
          </p:nvSpPr>
          <p:spPr bwMode="auto">
            <a:xfrm flipH="1">
              <a:off x="6519863" y="3124200"/>
              <a:ext cx="228600" cy="762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6" name="Oval 60"/>
            <p:cNvSpPr>
              <a:spLocks noChangeArrowheads="1"/>
            </p:cNvSpPr>
            <p:nvPr/>
          </p:nvSpPr>
          <p:spPr bwMode="auto">
            <a:xfrm flipH="1">
              <a:off x="6276975" y="3124200"/>
              <a:ext cx="228600" cy="762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01" name="Line 145"/>
            <p:cNvSpPr>
              <a:spLocks noChangeShapeType="1"/>
            </p:cNvSpPr>
            <p:nvPr/>
          </p:nvSpPr>
          <p:spPr bwMode="auto">
            <a:xfrm>
              <a:off x="7620000" y="762000"/>
              <a:ext cx="22860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Line 146"/>
            <p:cNvSpPr>
              <a:spLocks noChangeShapeType="1"/>
            </p:cNvSpPr>
            <p:nvPr/>
          </p:nvSpPr>
          <p:spPr bwMode="auto">
            <a:xfrm flipV="1">
              <a:off x="7848600" y="2057400"/>
              <a:ext cx="8382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Oval 147"/>
            <p:cNvSpPr>
              <a:spLocks noChangeArrowheads="1"/>
            </p:cNvSpPr>
            <p:nvPr/>
          </p:nvSpPr>
          <p:spPr bwMode="auto">
            <a:xfrm flipH="1">
              <a:off x="7729538" y="3124200"/>
              <a:ext cx="2286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04" name="Oval 148"/>
            <p:cNvSpPr>
              <a:spLocks noChangeArrowheads="1"/>
            </p:cNvSpPr>
            <p:nvPr/>
          </p:nvSpPr>
          <p:spPr bwMode="auto">
            <a:xfrm flipH="1">
              <a:off x="8686800" y="1981200"/>
              <a:ext cx="762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36" name="Text Box 180"/>
            <p:cNvSpPr txBox="1">
              <a:spLocks noChangeArrowheads="1"/>
            </p:cNvSpPr>
            <p:nvPr/>
          </p:nvSpPr>
          <p:spPr bwMode="auto">
            <a:xfrm>
              <a:off x="5737225" y="3200400"/>
              <a:ext cx="1196975" cy="62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Caustic map</a:t>
              </a:r>
              <a:br>
                <a:rPr lang="en-US" sz="1600"/>
              </a:br>
              <a:r>
                <a:rPr lang="en-US" sz="1600"/>
                <a:t>photons</a:t>
              </a:r>
            </a:p>
          </p:txBody>
        </p:sp>
        <p:sp>
          <p:nvSpPr>
            <p:cNvPr id="19637" name="Text Box 181"/>
            <p:cNvSpPr txBox="1">
              <a:spLocks noChangeArrowheads="1"/>
            </p:cNvSpPr>
            <p:nvPr/>
          </p:nvSpPr>
          <p:spPr bwMode="auto">
            <a:xfrm>
              <a:off x="6986588" y="3200400"/>
              <a:ext cx="1139825" cy="62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Global map</a:t>
              </a:r>
              <a:br>
                <a:rPr lang="en-US" sz="1600"/>
              </a:br>
              <a:r>
                <a:rPr lang="en-US" sz="1600"/>
                <a:t>photons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3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Rendering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381" y="2409071"/>
            <a:ext cx="4362207" cy="367076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Rendered by glossy-surface distributed ray tracing</a:t>
            </a:r>
          </a:p>
          <a:p>
            <a:pPr>
              <a:lnSpc>
                <a:spcPct val="90000"/>
              </a:lnSpc>
            </a:pPr>
            <a:r>
              <a:rPr lang="en-US" dirty="0"/>
              <a:t>When ray hits first diffuse surface…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Compute reflected radiance of caustic map photons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global map photons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Importance sample BRDF </a:t>
            </a:r>
            <a:r>
              <a:rPr lang="en-US" i="1" dirty="0" err="1"/>
              <a:t>f</a:t>
            </a:r>
            <a:r>
              <a:rPr lang="en-US" i="1" baseline="-25000" dirty="0" err="1"/>
              <a:t>r</a:t>
            </a:r>
            <a:r>
              <a:rPr lang="en-US" dirty="0"/>
              <a:t> as usual</a:t>
            </a:r>
            <a:endParaRPr lang="en-US" i="1" baseline="-25000" dirty="0"/>
          </a:p>
          <a:p>
            <a:pPr lvl="1">
              <a:lnSpc>
                <a:spcPct val="90000"/>
              </a:lnSpc>
            </a:pPr>
            <a:r>
              <a:rPr lang="en-US" dirty="0"/>
              <a:t>Use global photon map to importance sample incident radiance function </a:t>
            </a:r>
            <a:r>
              <a:rPr lang="en-US" i="1" dirty="0"/>
              <a:t>L</a:t>
            </a:r>
            <a:r>
              <a:rPr lang="en-US" i="1" baseline="-25000" dirty="0"/>
              <a:t>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Evaluate reflectance integral by casting rays and accumulating radiances from global photon map</a:t>
            </a:r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 flipV="1">
            <a:off x="7976556" y="43434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3" name="Text Box 53"/>
          <p:cNvSpPr txBox="1">
            <a:spLocks noChangeArrowheads="1"/>
          </p:cNvSpPr>
          <p:nvPr/>
        </p:nvSpPr>
        <p:spPr bwMode="auto">
          <a:xfrm>
            <a:off x="5266716" y="3806544"/>
            <a:ext cx="2438400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/>
              <a:t>First diffuse intersection. Return radiance of caustic map photons here, but ignore global map photons</a:t>
            </a:r>
          </a:p>
        </p:txBody>
      </p:sp>
      <p:sp>
        <p:nvSpPr>
          <p:cNvPr id="30774" name="Text Box 54"/>
          <p:cNvSpPr txBox="1">
            <a:spLocks noChangeArrowheads="1"/>
          </p:cNvSpPr>
          <p:nvPr/>
        </p:nvSpPr>
        <p:spPr bwMode="auto">
          <a:xfrm>
            <a:off x="7705116" y="3433763"/>
            <a:ext cx="138649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Use global map photons to return radiance when evaluating Li at first diffuse intersection.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90531" y="2145030"/>
            <a:ext cx="2486025" cy="1371600"/>
            <a:chOff x="5181600" y="228600"/>
            <a:chExt cx="3581400" cy="3048000"/>
          </a:xfrm>
        </p:grpSpPr>
        <p:sp>
          <p:nvSpPr>
            <p:cNvPr id="30724" name="Line 4"/>
            <p:cNvSpPr>
              <a:spLocks noChangeShapeType="1"/>
            </p:cNvSpPr>
            <p:nvPr/>
          </p:nvSpPr>
          <p:spPr bwMode="auto">
            <a:xfrm>
              <a:off x="5638800" y="3200400"/>
              <a:ext cx="304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726" name="Group 6"/>
            <p:cNvGrpSpPr>
              <a:grpSpLocks/>
            </p:cNvGrpSpPr>
            <p:nvPr/>
          </p:nvGrpSpPr>
          <p:grpSpPr bwMode="auto">
            <a:xfrm flipV="1">
              <a:off x="7239000" y="228600"/>
              <a:ext cx="685800" cy="862013"/>
              <a:chOff x="5169" y="3183"/>
              <a:chExt cx="403" cy="461"/>
            </a:xfrm>
          </p:grpSpPr>
          <p:sp>
            <p:nvSpPr>
              <p:cNvPr id="30727" name="Freeform 7"/>
              <p:cNvSpPr>
                <a:spLocks/>
              </p:cNvSpPr>
              <p:nvPr/>
            </p:nvSpPr>
            <p:spPr bwMode="auto">
              <a:xfrm>
                <a:off x="5169" y="3183"/>
                <a:ext cx="403" cy="332"/>
              </a:xfrm>
              <a:custGeom>
                <a:avLst/>
                <a:gdLst>
                  <a:gd name="T0" fmla="*/ 715 w 2015"/>
                  <a:gd name="T1" fmla="*/ 1582 h 1660"/>
                  <a:gd name="T2" fmla="*/ 53 w 2015"/>
                  <a:gd name="T3" fmla="*/ 1338 h 1660"/>
                  <a:gd name="T4" fmla="*/ 333 w 2015"/>
                  <a:gd name="T5" fmla="*/ 1266 h 1660"/>
                  <a:gd name="T6" fmla="*/ 0 w 2015"/>
                  <a:gd name="T7" fmla="*/ 998 h 1660"/>
                  <a:gd name="T8" fmla="*/ 327 w 2015"/>
                  <a:gd name="T9" fmla="*/ 1069 h 1660"/>
                  <a:gd name="T10" fmla="*/ 89 w 2015"/>
                  <a:gd name="T11" fmla="*/ 615 h 1660"/>
                  <a:gd name="T12" fmla="*/ 447 w 2015"/>
                  <a:gd name="T13" fmla="*/ 794 h 1660"/>
                  <a:gd name="T14" fmla="*/ 297 w 2015"/>
                  <a:gd name="T15" fmla="*/ 263 h 1660"/>
                  <a:gd name="T16" fmla="*/ 709 w 2015"/>
                  <a:gd name="T17" fmla="*/ 520 h 1660"/>
                  <a:gd name="T18" fmla="*/ 1013 w 2015"/>
                  <a:gd name="T19" fmla="*/ 0 h 1660"/>
                  <a:gd name="T20" fmla="*/ 1144 w 2015"/>
                  <a:gd name="T21" fmla="*/ 419 h 1660"/>
                  <a:gd name="T22" fmla="*/ 1693 w 2015"/>
                  <a:gd name="T23" fmla="*/ 66 h 1660"/>
                  <a:gd name="T24" fmla="*/ 1430 w 2015"/>
                  <a:gd name="T25" fmla="*/ 514 h 1660"/>
                  <a:gd name="T26" fmla="*/ 1883 w 2015"/>
                  <a:gd name="T27" fmla="*/ 425 h 1660"/>
                  <a:gd name="T28" fmla="*/ 1651 w 2015"/>
                  <a:gd name="T29" fmla="*/ 771 h 1660"/>
                  <a:gd name="T30" fmla="*/ 2015 w 2015"/>
                  <a:gd name="T31" fmla="*/ 723 h 1660"/>
                  <a:gd name="T32" fmla="*/ 1645 w 2015"/>
                  <a:gd name="T33" fmla="*/ 1075 h 1660"/>
                  <a:gd name="T34" fmla="*/ 1979 w 2015"/>
                  <a:gd name="T35" fmla="*/ 1033 h 1660"/>
                  <a:gd name="T36" fmla="*/ 1449 w 2015"/>
                  <a:gd name="T37" fmla="*/ 1392 h 1660"/>
                  <a:gd name="T38" fmla="*/ 1681 w 2015"/>
                  <a:gd name="T39" fmla="*/ 1457 h 1660"/>
                  <a:gd name="T40" fmla="*/ 1163 w 2015"/>
                  <a:gd name="T41" fmla="*/ 1660 h 1660"/>
                  <a:gd name="T42" fmla="*/ 715 w 2015"/>
                  <a:gd name="T43" fmla="*/ 1582 h 1660"/>
                  <a:gd name="T44" fmla="*/ 715 w 2015"/>
                  <a:gd name="T45" fmla="*/ 1582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5" h="1660">
                    <a:moveTo>
                      <a:pt x="715" y="1582"/>
                    </a:moveTo>
                    <a:lnTo>
                      <a:pt x="53" y="1338"/>
                    </a:lnTo>
                    <a:lnTo>
                      <a:pt x="333" y="1266"/>
                    </a:lnTo>
                    <a:lnTo>
                      <a:pt x="0" y="998"/>
                    </a:lnTo>
                    <a:lnTo>
                      <a:pt x="327" y="1069"/>
                    </a:lnTo>
                    <a:lnTo>
                      <a:pt x="89" y="615"/>
                    </a:lnTo>
                    <a:lnTo>
                      <a:pt x="447" y="794"/>
                    </a:lnTo>
                    <a:lnTo>
                      <a:pt x="297" y="263"/>
                    </a:lnTo>
                    <a:lnTo>
                      <a:pt x="709" y="520"/>
                    </a:lnTo>
                    <a:lnTo>
                      <a:pt x="1013" y="0"/>
                    </a:lnTo>
                    <a:lnTo>
                      <a:pt x="1144" y="419"/>
                    </a:lnTo>
                    <a:lnTo>
                      <a:pt x="1693" y="66"/>
                    </a:lnTo>
                    <a:lnTo>
                      <a:pt x="1430" y="514"/>
                    </a:lnTo>
                    <a:lnTo>
                      <a:pt x="1883" y="425"/>
                    </a:lnTo>
                    <a:lnTo>
                      <a:pt x="1651" y="771"/>
                    </a:lnTo>
                    <a:lnTo>
                      <a:pt x="2015" y="723"/>
                    </a:lnTo>
                    <a:lnTo>
                      <a:pt x="1645" y="1075"/>
                    </a:lnTo>
                    <a:lnTo>
                      <a:pt x="1979" y="1033"/>
                    </a:lnTo>
                    <a:lnTo>
                      <a:pt x="1449" y="1392"/>
                    </a:lnTo>
                    <a:lnTo>
                      <a:pt x="1681" y="1457"/>
                    </a:lnTo>
                    <a:lnTo>
                      <a:pt x="1163" y="1660"/>
                    </a:lnTo>
                    <a:lnTo>
                      <a:pt x="715" y="1582"/>
                    </a:lnTo>
                    <a:lnTo>
                      <a:pt x="715" y="1582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8" name="Freeform 8"/>
              <p:cNvSpPr>
                <a:spLocks/>
              </p:cNvSpPr>
              <p:nvPr/>
            </p:nvSpPr>
            <p:spPr bwMode="auto">
              <a:xfrm>
                <a:off x="5282" y="3293"/>
                <a:ext cx="201" cy="337"/>
              </a:xfrm>
              <a:custGeom>
                <a:avLst/>
                <a:gdLst>
                  <a:gd name="T0" fmla="*/ 543 w 1002"/>
                  <a:gd name="T1" fmla="*/ 1683 h 1683"/>
                  <a:gd name="T2" fmla="*/ 721 w 1002"/>
                  <a:gd name="T3" fmla="*/ 949 h 1683"/>
                  <a:gd name="T4" fmla="*/ 1002 w 1002"/>
                  <a:gd name="T5" fmla="*/ 519 h 1683"/>
                  <a:gd name="T6" fmla="*/ 501 w 1002"/>
                  <a:gd name="T7" fmla="*/ 0 h 1683"/>
                  <a:gd name="T8" fmla="*/ 96 w 1002"/>
                  <a:gd name="T9" fmla="*/ 233 h 1683"/>
                  <a:gd name="T10" fmla="*/ 0 w 1002"/>
                  <a:gd name="T11" fmla="*/ 698 h 1683"/>
                  <a:gd name="T12" fmla="*/ 221 w 1002"/>
                  <a:gd name="T13" fmla="*/ 1009 h 1683"/>
                  <a:gd name="T14" fmla="*/ 184 w 1002"/>
                  <a:gd name="T15" fmla="*/ 1605 h 1683"/>
                  <a:gd name="T16" fmla="*/ 543 w 1002"/>
                  <a:gd name="T17" fmla="*/ 1683 h 1683"/>
                  <a:gd name="T18" fmla="*/ 543 w 1002"/>
                  <a:gd name="T19" fmla="*/ 168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2" h="1683">
                    <a:moveTo>
                      <a:pt x="543" y="1683"/>
                    </a:moveTo>
                    <a:lnTo>
                      <a:pt x="721" y="949"/>
                    </a:lnTo>
                    <a:lnTo>
                      <a:pt x="1002" y="519"/>
                    </a:lnTo>
                    <a:lnTo>
                      <a:pt x="501" y="0"/>
                    </a:lnTo>
                    <a:lnTo>
                      <a:pt x="96" y="233"/>
                    </a:lnTo>
                    <a:lnTo>
                      <a:pt x="0" y="698"/>
                    </a:lnTo>
                    <a:lnTo>
                      <a:pt x="221" y="1009"/>
                    </a:lnTo>
                    <a:lnTo>
                      <a:pt x="184" y="1605"/>
                    </a:lnTo>
                    <a:lnTo>
                      <a:pt x="543" y="1683"/>
                    </a:lnTo>
                    <a:lnTo>
                      <a:pt x="543" y="16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9" name="Freeform 9"/>
              <p:cNvSpPr>
                <a:spLocks/>
              </p:cNvSpPr>
              <p:nvPr/>
            </p:nvSpPr>
            <p:spPr bwMode="auto">
              <a:xfrm>
                <a:off x="5300" y="3360"/>
                <a:ext cx="128" cy="184"/>
              </a:xfrm>
              <a:custGeom>
                <a:avLst/>
                <a:gdLst>
                  <a:gd name="T0" fmla="*/ 160 w 637"/>
                  <a:gd name="T1" fmla="*/ 883 h 919"/>
                  <a:gd name="T2" fmla="*/ 214 w 637"/>
                  <a:gd name="T3" fmla="*/ 794 h 919"/>
                  <a:gd name="T4" fmla="*/ 167 w 637"/>
                  <a:gd name="T5" fmla="*/ 477 h 919"/>
                  <a:gd name="T6" fmla="*/ 0 w 637"/>
                  <a:gd name="T7" fmla="*/ 208 h 919"/>
                  <a:gd name="T8" fmla="*/ 119 w 637"/>
                  <a:gd name="T9" fmla="*/ 95 h 919"/>
                  <a:gd name="T10" fmla="*/ 208 w 637"/>
                  <a:gd name="T11" fmla="*/ 167 h 919"/>
                  <a:gd name="T12" fmla="*/ 273 w 637"/>
                  <a:gd name="T13" fmla="*/ 0 h 919"/>
                  <a:gd name="T14" fmla="*/ 411 w 637"/>
                  <a:gd name="T15" fmla="*/ 143 h 919"/>
                  <a:gd name="T16" fmla="*/ 637 w 637"/>
                  <a:gd name="T17" fmla="*/ 125 h 919"/>
                  <a:gd name="T18" fmla="*/ 626 w 637"/>
                  <a:gd name="T19" fmla="*/ 322 h 919"/>
                  <a:gd name="T20" fmla="*/ 476 w 637"/>
                  <a:gd name="T21" fmla="*/ 561 h 919"/>
                  <a:gd name="T22" fmla="*/ 363 w 637"/>
                  <a:gd name="T23" fmla="*/ 854 h 919"/>
                  <a:gd name="T24" fmla="*/ 393 w 637"/>
                  <a:gd name="T25" fmla="*/ 406 h 919"/>
                  <a:gd name="T26" fmla="*/ 280 w 637"/>
                  <a:gd name="T27" fmla="*/ 448 h 919"/>
                  <a:gd name="T28" fmla="*/ 178 w 637"/>
                  <a:gd name="T29" fmla="*/ 341 h 919"/>
                  <a:gd name="T30" fmla="*/ 292 w 637"/>
                  <a:gd name="T31" fmla="*/ 781 h 919"/>
                  <a:gd name="T32" fmla="*/ 303 w 637"/>
                  <a:gd name="T33" fmla="*/ 919 h 919"/>
                  <a:gd name="T34" fmla="*/ 160 w 637"/>
                  <a:gd name="T35" fmla="*/ 883 h 919"/>
                  <a:gd name="T36" fmla="*/ 160 w 637"/>
                  <a:gd name="T37" fmla="*/ 88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7" h="919">
                    <a:moveTo>
                      <a:pt x="160" y="883"/>
                    </a:moveTo>
                    <a:lnTo>
                      <a:pt x="214" y="794"/>
                    </a:lnTo>
                    <a:lnTo>
                      <a:pt x="167" y="477"/>
                    </a:lnTo>
                    <a:lnTo>
                      <a:pt x="0" y="208"/>
                    </a:lnTo>
                    <a:lnTo>
                      <a:pt x="119" y="95"/>
                    </a:lnTo>
                    <a:lnTo>
                      <a:pt x="208" y="167"/>
                    </a:lnTo>
                    <a:lnTo>
                      <a:pt x="273" y="0"/>
                    </a:lnTo>
                    <a:lnTo>
                      <a:pt x="411" y="143"/>
                    </a:lnTo>
                    <a:lnTo>
                      <a:pt x="637" y="125"/>
                    </a:lnTo>
                    <a:lnTo>
                      <a:pt x="626" y="322"/>
                    </a:lnTo>
                    <a:lnTo>
                      <a:pt x="476" y="561"/>
                    </a:lnTo>
                    <a:lnTo>
                      <a:pt x="363" y="854"/>
                    </a:lnTo>
                    <a:lnTo>
                      <a:pt x="393" y="406"/>
                    </a:lnTo>
                    <a:lnTo>
                      <a:pt x="280" y="448"/>
                    </a:lnTo>
                    <a:lnTo>
                      <a:pt x="178" y="341"/>
                    </a:lnTo>
                    <a:lnTo>
                      <a:pt x="292" y="781"/>
                    </a:lnTo>
                    <a:lnTo>
                      <a:pt x="303" y="919"/>
                    </a:lnTo>
                    <a:lnTo>
                      <a:pt x="160" y="883"/>
                    </a:lnTo>
                    <a:lnTo>
                      <a:pt x="160" y="883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0" name="Freeform 10"/>
              <p:cNvSpPr>
                <a:spLocks/>
              </p:cNvSpPr>
              <p:nvPr/>
            </p:nvSpPr>
            <p:spPr bwMode="auto">
              <a:xfrm>
                <a:off x="5318" y="3549"/>
                <a:ext cx="69" cy="70"/>
              </a:xfrm>
              <a:custGeom>
                <a:avLst/>
                <a:gdLst>
                  <a:gd name="T0" fmla="*/ 107 w 345"/>
                  <a:gd name="T1" fmla="*/ 0 h 352"/>
                  <a:gd name="T2" fmla="*/ 345 w 345"/>
                  <a:gd name="T3" fmla="*/ 101 h 352"/>
                  <a:gd name="T4" fmla="*/ 268 w 345"/>
                  <a:gd name="T5" fmla="*/ 161 h 352"/>
                  <a:gd name="T6" fmla="*/ 322 w 345"/>
                  <a:gd name="T7" fmla="*/ 328 h 352"/>
                  <a:gd name="T8" fmla="*/ 17 w 345"/>
                  <a:gd name="T9" fmla="*/ 352 h 352"/>
                  <a:gd name="T10" fmla="*/ 0 w 345"/>
                  <a:gd name="T11" fmla="*/ 6 h 352"/>
                  <a:gd name="T12" fmla="*/ 107 w 345"/>
                  <a:gd name="T13" fmla="*/ 0 h 352"/>
                  <a:gd name="T14" fmla="*/ 107 w 345"/>
                  <a:gd name="T1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5" h="352">
                    <a:moveTo>
                      <a:pt x="107" y="0"/>
                    </a:moveTo>
                    <a:lnTo>
                      <a:pt x="345" y="101"/>
                    </a:lnTo>
                    <a:lnTo>
                      <a:pt x="268" y="161"/>
                    </a:lnTo>
                    <a:lnTo>
                      <a:pt x="322" y="328"/>
                    </a:lnTo>
                    <a:lnTo>
                      <a:pt x="17" y="352"/>
                    </a:lnTo>
                    <a:lnTo>
                      <a:pt x="0" y="6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C2C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1" name="Freeform 11"/>
              <p:cNvSpPr>
                <a:spLocks/>
              </p:cNvSpPr>
              <p:nvPr/>
            </p:nvSpPr>
            <p:spPr bwMode="auto">
              <a:xfrm>
                <a:off x="5265" y="3296"/>
                <a:ext cx="113" cy="185"/>
              </a:xfrm>
              <a:custGeom>
                <a:avLst/>
                <a:gdLst>
                  <a:gd name="T0" fmla="*/ 448 w 561"/>
                  <a:gd name="T1" fmla="*/ 0 h 924"/>
                  <a:gd name="T2" fmla="*/ 201 w 561"/>
                  <a:gd name="T3" fmla="*/ 101 h 924"/>
                  <a:gd name="T4" fmla="*/ 0 w 561"/>
                  <a:gd name="T5" fmla="*/ 403 h 924"/>
                  <a:gd name="T6" fmla="*/ 0 w 561"/>
                  <a:gd name="T7" fmla="*/ 677 h 924"/>
                  <a:gd name="T8" fmla="*/ 142 w 561"/>
                  <a:gd name="T9" fmla="*/ 837 h 924"/>
                  <a:gd name="T10" fmla="*/ 348 w 561"/>
                  <a:gd name="T11" fmla="*/ 924 h 924"/>
                  <a:gd name="T12" fmla="*/ 163 w 561"/>
                  <a:gd name="T13" fmla="*/ 765 h 924"/>
                  <a:gd name="T14" fmla="*/ 83 w 561"/>
                  <a:gd name="T15" fmla="*/ 551 h 924"/>
                  <a:gd name="T16" fmla="*/ 146 w 561"/>
                  <a:gd name="T17" fmla="*/ 290 h 924"/>
                  <a:gd name="T18" fmla="*/ 344 w 561"/>
                  <a:gd name="T19" fmla="*/ 113 h 924"/>
                  <a:gd name="T20" fmla="*/ 561 w 561"/>
                  <a:gd name="T21" fmla="*/ 21 h 924"/>
                  <a:gd name="T22" fmla="*/ 448 w 561"/>
                  <a:gd name="T23" fmla="*/ 0 h 924"/>
                  <a:gd name="T24" fmla="*/ 448 w 561"/>
                  <a:gd name="T2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924">
                    <a:moveTo>
                      <a:pt x="448" y="0"/>
                    </a:moveTo>
                    <a:lnTo>
                      <a:pt x="201" y="101"/>
                    </a:lnTo>
                    <a:lnTo>
                      <a:pt x="0" y="403"/>
                    </a:lnTo>
                    <a:lnTo>
                      <a:pt x="0" y="677"/>
                    </a:lnTo>
                    <a:lnTo>
                      <a:pt x="142" y="837"/>
                    </a:lnTo>
                    <a:lnTo>
                      <a:pt x="348" y="924"/>
                    </a:lnTo>
                    <a:lnTo>
                      <a:pt x="163" y="765"/>
                    </a:lnTo>
                    <a:lnTo>
                      <a:pt x="83" y="551"/>
                    </a:lnTo>
                    <a:lnTo>
                      <a:pt x="146" y="290"/>
                    </a:lnTo>
                    <a:lnTo>
                      <a:pt x="344" y="113"/>
                    </a:lnTo>
                    <a:lnTo>
                      <a:pt x="561" y="21"/>
                    </a:lnTo>
                    <a:lnTo>
                      <a:pt x="448" y="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2" name="Freeform 12"/>
              <p:cNvSpPr>
                <a:spLocks/>
              </p:cNvSpPr>
              <p:nvPr/>
            </p:nvSpPr>
            <p:spPr bwMode="auto">
              <a:xfrm>
                <a:off x="5308" y="3473"/>
                <a:ext cx="58" cy="152"/>
              </a:xfrm>
              <a:custGeom>
                <a:avLst/>
                <a:gdLst>
                  <a:gd name="T0" fmla="*/ 4 w 290"/>
                  <a:gd name="T1" fmla="*/ 0 h 757"/>
                  <a:gd name="T2" fmla="*/ 42 w 290"/>
                  <a:gd name="T3" fmla="*/ 168 h 757"/>
                  <a:gd name="T4" fmla="*/ 46 w 290"/>
                  <a:gd name="T5" fmla="*/ 349 h 757"/>
                  <a:gd name="T6" fmla="*/ 4 w 290"/>
                  <a:gd name="T7" fmla="*/ 378 h 757"/>
                  <a:gd name="T8" fmla="*/ 26 w 290"/>
                  <a:gd name="T9" fmla="*/ 491 h 757"/>
                  <a:gd name="T10" fmla="*/ 0 w 290"/>
                  <a:gd name="T11" fmla="*/ 672 h 757"/>
                  <a:gd name="T12" fmla="*/ 67 w 290"/>
                  <a:gd name="T13" fmla="*/ 757 h 757"/>
                  <a:gd name="T14" fmla="*/ 214 w 290"/>
                  <a:gd name="T15" fmla="*/ 744 h 757"/>
                  <a:gd name="T16" fmla="*/ 206 w 290"/>
                  <a:gd name="T17" fmla="*/ 660 h 757"/>
                  <a:gd name="T18" fmla="*/ 131 w 290"/>
                  <a:gd name="T19" fmla="*/ 706 h 757"/>
                  <a:gd name="T20" fmla="*/ 152 w 290"/>
                  <a:gd name="T21" fmla="*/ 609 h 757"/>
                  <a:gd name="T22" fmla="*/ 63 w 290"/>
                  <a:gd name="T23" fmla="*/ 647 h 757"/>
                  <a:gd name="T24" fmla="*/ 113 w 290"/>
                  <a:gd name="T25" fmla="*/ 554 h 757"/>
                  <a:gd name="T26" fmla="*/ 235 w 290"/>
                  <a:gd name="T27" fmla="*/ 572 h 757"/>
                  <a:gd name="T28" fmla="*/ 186 w 290"/>
                  <a:gd name="T29" fmla="*/ 479 h 757"/>
                  <a:gd name="T30" fmla="*/ 105 w 290"/>
                  <a:gd name="T31" fmla="*/ 496 h 757"/>
                  <a:gd name="T32" fmla="*/ 143 w 290"/>
                  <a:gd name="T33" fmla="*/ 428 h 757"/>
                  <a:gd name="T34" fmla="*/ 81 w 290"/>
                  <a:gd name="T35" fmla="*/ 386 h 757"/>
                  <a:gd name="T36" fmla="*/ 290 w 290"/>
                  <a:gd name="T37" fmla="*/ 395 h 757"/>
                  <a:gd name="T38" fmla="*/ 109 w 290"/>
                  <a:gd name="T39" fmla="*/ 311 h 757"/>
                  <a:gd name="T40" fmla="*/ 81 w 290"/>
                  <a:gd name="T41" fmla="*/ 105 h 757"/>
                  <a:gd name="T42" fmla="*/ 4 w 290"/>
                  <a:gd name="T43" fmla="*/ 0 h 757"/>
                  <a:gd name="T44" fmla="*/ 4 w 290"/>
                  <a:gd name="T45" fmla="*/ 0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0" h="757">
                    <a:moveTo>
                      <a:pt x="4" y="0"/>
                    </a:moveTo>
                    <a:lnTo>
                      <a:pt x="42" y="168"/>
                    </a:lnTo>
                    <a:lnTo>
                      <a:pt x="46" y="349"/>
                    </a:lnTo>
                    <a:lnTo>
                      <a:pt x="4" y="378"/>
                    </a:lnTo>
                    <a:lnTo>
                      <a:pt x="26" y="491"/>
                    </a:lnTo>
                    <a:lnTo>
                      <a:pt x="0" y="672"/>
                    </a:lnTo>
                    <a:lnTo>
                      <a:pt x="67" y="757"/>
                    </a:lnTo>
                    <a:lnTo>
                      <a:pt x="214" y="744"/>
                    </a:lnTo>
                    <a:lnTo>
                      <a:pt x="206" y="660"/>
                    </a:lnTo>
                    <a:lnTo>
                      <a:pt x="131" y="706"/>
                    </a:lnTo>
                    <a:lnTo>
                      <a:pt x="152" y="609"/>
                    </a:lnTo>
                    <a:lnTo>
                      <a:pt x="63" y="647"/>
                    </a:lnTo>
                    <a:lnTo>
                      <a:pt x="113" y="554"/>
                    </a:lnTo>
                    <a:lnTo>
                      <a:pt x="235" y="572"/>
                    </a:lnTo>
                    <a:lnTo>
                      <a:pt x="186" y="479"/>
                    </a:lnTo>
                    <a:lnTo>
                      <a:pt x="105" y="496"/>
                    </a:lnTo>
                    <a:lnTo>
                      <a:pt x="143" y="428"/>
                    </a:lnTo>
                    <a:lnTo>
                      <a:pt x="81" y="386"/>
                    </a:lnTo>
                    <a:lnTo>
                      <a:pt x="290" y="395"/>
                    </a:lnTo>
                    <a:lnTo>
                      <a:pt x="109" y="311"/>
                    </a:lnTo>
                    <a:lnTo>
                      <a:pt x="81" y="10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3" name="Freeform 13"/>
              <p:cNvSpPr>
                <a:spLocks/>
              </p:cNvSpPr>
              <p:nvPr/>
            </p:nvSpPr>
            <p:spPr bwMode="auto">
              <a:xfrm>
                <a:off x="5359" y="3577"/>
                <a:ext cx="15" cy="11"/>
              </a:xfrm>
              <a:custGeom>
                <a:avLst/>
                <a:gdLst>
                  <a:gd name="T0" fmla="*/ 0 w 75"/>
                  <a:gd name="T1" fmla="*/ 55 h 55"/>
                  <a:gd name="T2" fmla="*/ 42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5">
                    <a:moveTo>
                      <a:pt x="0" y="55"/>
                    </a:moveTo>
                    <a:lnTo>
                      <a:pt x="42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4" name="Freeform 14"/>
              <p:cNvSpPr>
                <a:spLocks/>
              </p:cNvSpPr>
              <p:nvPr/>
            </p:nvSpPr>
            <p:spPr bwMode="auto">
              <a:xfrm>
                <a:off x="5340" y="3626"/>
                <a:ext cx="42" cy="18"/>
              </a:xfrm>
              <a:custGeom>
                <a:avLst/>
                <a:gdLst>
                  <a:gd name="T0" fmla="*/ 4 w 210"/>
                  <a:gd name="T1" fmla="*/ 0 h 89"/>
                  <a:gd name="T2" fmla="*/ 210 w 210"/>
                  <a:gd name="T3" fmla="*/ 0 h 89"/>
                  <a:gd name="T4" fmla="*/ 172 w 210"/>
                  <a:gd name="T5" fmla="*/ 71 h 89"/>
                  <a:gd name="T6" fmla="*/ 63 w 210"/>
                  <a:gd name="T7" fmla="*/ 89 h 89"/>
                  <a:gd name="T8" fmla="*/ 0 w 210"/>
                  <a:gd name="T9" fmla="*/ 55 h 89"/>
                  <a:gd name="T10" fmla="*/ 4 w 210"/>
                  <a:gd name="T11" fmla="*/ 0 h 89"/>
                  <a:gd name="T12" fmla="*/ 4 w 21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89">
                    <a:moveTo>
                      <a:pt x="4" y="0"/>
                    </a:moveTo>
                    <a:lnTo>
                      <a:pt x="210" y="0"/>
                    </a:lnTo>
                    <a:lnTo>
                      <a:pt x="172" y="71"/>
                    </a:lnTo>
                    <a:lnTo>
                      <a:pt x="63" y="89"/>
                    </a:lnTo>
                    <a:lnTo>
                      <a:pt x="0" y="5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5" name="Freeform 15"/>
              <p:cNvSpPr>
                <a:spLocks/>
              </p:cNvSpPr>
              <p:nvPr/>
            </p:nvSpPr>
            <p:spPr bwMode="auto">
              <a:xfrm>
                <a:off x="5393" y="3561"/>
                <a:ext cx="7" cy="46"/>
              </a:xfrm>
              <a:custGeom>
                <a:avLst/>
                <a:gdLst>
                  <a:gd name="T0" fmla="*/ 29 w 33"/>
                  <a:gd name="T1" fmla="*/ 0 h 227"/>
                  <a:gd name="T2" fmla="*/ 0 w 33"/>
                  <a:gd name="T3" fmla="*/ 156 h 227"/>
                  <a:gd name="T4" fmla="*/ 33 w 33"/>
                  <a:gd name="T5" fmla="*/ 227 h 227"/>
                  <a:gd name="T6" fmla="*/ 29 w 33"/>
                  <a:gd name="T7" fmla="*/ 0 h 227"/>
                  <a:gd name="T8" fmla="*/ 29 w 33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7">
                    <a:moveTo>
                      <a:pt x="29" y="0"/>
                    </a:moveTo>
                    <a:lnTo>
                      <a:pt x="0" y="156"/>
                    </a:lnTo>
                    <a:lnTo>
                      <a:pt x="33" y="227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6" name="Freeform 16"/>
              <p:cNvSpPr>
                <a:spLocks/>
              </p:cNvSpPr>
              <p:nvPr/>
            </p:nvSpPr>
            <p:spPr bwMode="auto">
              <a:xfrm>
                <a:off x="5373" y="3476"/>
                <a:ext cx="43" cy="75"/>
              </a:xfrm>
              <a:custGeom>
                <a:avLst/>
                <a:gdLst>
                  <a:gd name="T0" fmla="*/ 0 w 214"/>
                  <a:gd name="T1" fmla="*/ 379 h 379"/>
                  <a:gd name="T2" fmla="*/ 113 w 214"/>
                  <a:gd name="T3" fmla="*/ 333 h 379"/>
                  <a:gd name="T4" fmla="*/ 121 w 214"/>
                  <a:gd name="T5" fmla="*/ 169 h 379"/>
                  <a:gd name="T6" fmla="*/ 214 w 214"/>
                  <a:gd name="T7" fmla="*/ 0 h 379"/>
                  <a:gd name="T8" fmla="*/ 164 w 214"/>
                  <a:gd name="T9" fmla="*/ 270 h 379"/>
                  <a:gd name="T10" fmla="*/ 164 w 214"/>
                  <a:gd name="T11" fmla="*/ 374 h 379"/>
                  <a:gd name="T12" fmla="*/ 0 w 214"/>
                  <a:gd name="T13" fmla="*/ 379 h 379"/>
                  <a:gd name="T14" fmla="*/ 0 w 214"/>
                  <a:gd name="T15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79">
                    <a:moveTo>
                      <a:pt x="0" y="379"/>
                    </a:moveTo>
                    <a:lnTo>
                      <a:pt x="113" y="333"/>
                    </a:lnTo>
                    <a:lnTo>
                      <a:pt x="121" y="169"/>
                    </a:lnTo>
                    <a:lnTo>
                      <a:pt x="214" y="0"/>
                    </a:lnTo>
                    <a:lnTo>
                      <a:pt x="164" y="270"/>
                    </a:lnTo>
                    <a:lnTo>
                      <a:pt x="164" y="374"/>
                    </a:lnTo>
                    <a:lnTo>
                      <a:pt x="0" y="379"/>
                    </a:lnTo>
                    <a:lnTo>
                      <a:pt x="0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7" name="Freeform 17"/>
              <p:cNvSpPr>
                <a:spLocks/>
              </p:cNvSpPr>
              <p:nvPr/>
            </p:nvSpPr>
            <p:spPr bwMode="auto">
              <a:xfrm>
                <a:off x="5401" y="3303"/>
                <a:ext cx="69" cy="163"/>
              </a:xfrm>
              <a:custGeom>
                <a:avLst/>
                <a:gdLst>
                  <a:gd name="T0" fmla="*/ 83 w 344"/>
                  <a:gd name="T1" fmla="*/ 815 h 815"/>
                  <a:gd name="T2" fmla="*/ 247 w 344"/>
                  <a:gd name="T3" fmla="*/ 663 h 815"/>
                  <a:gd name="T4" fmla="*/ 290 w 344"/>
                  <a:gd name="T5" fmla="*/ 432 h 815"/>
                  <a:gd name="T6" fmla="*/ 197 w 344"/>
                  <a:gd name="T7" fmla="*/ 176 h 815"/>
                  <a:gd name="T8" fmla="*/ 0 w 344"/>
                  <a:gd name="T9" fmla="*/ 0 h 815"/>
                  <a:gd name="T10" fmla="*/ 163 w 344"/>
                  <a:gd name="T11" fmla="*/ 67 h 815"/>
                  <a:gd name="T12" fmla="*/ 327 w 344"/>
                  <a:gd name="T13" fmla="*/ 260 h 815"/>
                  <a:gd name="T14" fmla="*/ 344 w 344"/>
                  <a:gd name="T15" fmla="*/ 550 h 815"/>
                  <a:gd name="T16" fmla="*/ 239 w 344"/>
                  <a:gd name="T17" fmla="*/ 769 h 815"/>
                  <a:gd name="T18" fmla="*/ 83 w 344"/>
                  <a:gd name="T19" fmla="*/ 815 h 815"/>
                  <a:gd name="T20" fmla="*/ 83 w 344"/>
                  <a:gd name="T21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4" h="815">
                    <a:moveTo>
                      <a:pt x="83" y="815"/>
                    </a:moveTo>
                    <a:lnTo>
                      <a:pt x="247" y="663"/>
                    </a:lnTo>
                    <a:lnTo>
                      <a:pt x="290" y="432"/>
                    </a:lnTo>
                    <a:lnTo>
                      <a:pt x="197" y="176"/>
                    </a:lnTo>
                    <a:lnTo>
                      <a:pt x="0" y="0"/>
                    </a:lnTo>
                    <a:lnTo>
                      <a:pt x="163" y="67"/>
                    </a:lnTo>
                    <a:lnTo>
                      <a:pt x="327" y="260"/>
                    </a:lnTo>
                    <a:lnTo>
                      <a:pt x="344" y="550"/>
                    </a:lnTo>
                    <a:lnTo>
                      <a:pt x="239" y="769"/>
                    </a:lnTo>
                    <a:lnTo>
                      <a:pt x="83" y="815"/>
                    </a:lnTo>
                    <a:lnTo>
                      <a:pt x="83" y="8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8" name="Freeform 18"/>
              <p:cNvSpPr>
                <a:spLocks/>
              </p:cNvSpPr>
              <p:nvPr/>
            </p:nvSpPr>
            <p:spPr bwMode="auto">
              <a:xfrm>
                <a:off x="5319" y="3384"/>
                <a:ext cx="94" cy="147"/>
              </a:xfrm>
              <a:custGeom>
                <a:avLst/>
                <a:gdLst>
                  <a:gd name="T0" fmla="*/ 172 w 471"/>
                  <a:gd name="T1" fmla="*/ 736 h 736"/>
                  <a:gd name="T2" fmla="*/ 168 w 471"/>
                  <a:gd name="T3" fmla="*/ 538 h 736"/>
                  <a:gd name="T4" fmla="*/ 0 w 471"/>
                  <a:gd name="T5" fmla="*/ 126 h 736"/>
                  <a:gd name="T6" fmla="*/ 38 w 471"/>
                  <a:gd name="T7" fmla="*/ 55 h 736"/>
                  <a:gd name="T8" fmla="*/ 117 w 471"/>
                  <a:gd name="T9" fmla="*/ 156 h 736"/>
                  <a:gd name="T10" fmla="*/ 185 w 471"/>
                  <a:gd name="T11" fmla="*/ 4 h 736"/>
                  <a:gd name="T12" fmla="*/ 231 w 471"/>
                  <a:gd name="T13" fmla="*/ 0 h 736"/>
                  <a:gd name="T14" fmla="*/ 252 w 471"/>
                  <a:gd name="T15" fmla="*/ 135 h 736"/>
                  <a:gd name="T16" fmla="*/ 311 w 471"/>
                  <a:gd name="T17" fmla="*/ 97 h 736"/>
                  <a:gd name="T18" fmla="*/ 336 w 471"/>
                  <a:gd name="T19" fmla="*/ 156 h 736"/>
                  <a:gd name="T20" fmla="*/ 449 w 471"/>
                  <a:gd name="T21" fmla="*/ 59 h 736"/>
                  <a:gd name="T22" fmla="*/ 471 w 471"/>
                  <a:gd name="T23" fmla="*/ 139 h 736"/>
                  <a:gd name="T24" fmla="*/ 336 w 471"/>
                  <a:gd name="T25" fmla="*/ 458 h 736"/>
                  <a:gd name="T26" fmla="*/ 293 w 471"/>
                  <a:gd name="T27" fmla="*/ 643 h 736"/>
                  <a:gd name="T28" fmla="*/ 273 w 471"/>
                  <a:gd name="T29" fmla="*/ 580 h 736"/>
                  <a:gd name="T30" fmla="*/ 332 w 471"/>
                  <a:gd name="T31" fmla="*/ 379 h 736"/>
                  <a:gd name="T32" fmla="*/ 424 w 471"/>
                  <a:gd name="T33" fmla="*/ 152 h 736"/>
                  <a:gd name="T34" fmla="*/ 386 w 471"/>
                  <a:gd name="T35" fmla="*/ 152 h 736"/>
                  <a:gd name="T36" fmla="*/ 327 w 471"/>
                  <a:gd name="T37" fmla="*/ 248 h 736"/>
                  <a:gd name="T38" fmla="*/ 293 w 471"/>
                  <a:gd name="T39" fmla="*/ 147 h 736"/>
                  <a:gd name="T40" fmla="*/ 256 w 471"/>
                  <a:gd name="T41" fmla="*/ 189 h 736"/>
                  <a:gd name="T42" fmla="*/ 244 w 471"/>
                  <a:gd name="T43" fmla="*/ 266 h 736"/>
                  <a:gd name="T44" fmla="*/ 214 w 471"/>
                  <a:gd name="T45" fmla="*/ 260 h 736"/>
                  <a:gd name="T46" fmla="*/ 202 w 471"/>
                  <a:gd name="T47" fmla="*/ 72 h 736"/>
                  <a:gd name="T48" fmla="*/ 125 w 471"/>
                  <a:gd name="T49" fmla="*/ 223 h 736"/>
                  <a:gd name="T50" fmla="*/ 42 w 471"/>
                  <a:gd name="T51" fmla="*/ 160 h 736"/>
                  <a:gd name="T52" fmla="*/ 168 w 471"/>
                  <a:gd name="T53" fmla="*/ 383 h 736"/>
                  <a:gd name="T54" fmla="*/ 206 w 471"/>
                  <a:gd name="T55" fmla="*/ 572 h 736"/>
                  <a:gd name="T56" fmla="*/ 172 w 471"/>
                  <a:gd name="T57" fmla="*/ 736 h 736"/>
                  <a:gd name="T58" fmla="*/ 172 w 471"/>
                  <a:gd name="T59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71" h="736">
                    <a:moveTo>
                      <a:pt x="172" y="736"/>
                    </a:moveTo>
                    <a:lnTo>
                      <a:pt x="168" y="538"/>
                    </a:lnTo>
                    <a:lnTo>
                      <a:pt x="0" y="126"/>
                    </a:lnTo>
                    <a:lnTo>
                      <a:pt x="38" y="55"/>
                    </a:lnTo>
                    <a:lnTo>
                      <a:pt x="117" y="156"/>
                    </a:lnTo>
                    <a:lnTo>
                      <a:pt x="185" y="4"/>
                    </a:lnTo>
                    <a:lnTo>
                      <a:pt x="231" y="0"/>
                    </a:lnTo>
                    <a:lnTo>
                      <a:pt x="252" y="135"/>
                    </a:lnTo>
                    <a:lnTo>
                      <a:pt x="311" y="97"/>
                    </a:lnTo>
                    <a:lnTo>
                      <a:pt x="336" y="156"/>
                    </a:lnTo>
                    <a:lnTo>
                      <a:pt x="449" y="59"/>
                    </a:lnTo>
                    <a:lnTo>
                      <a:pt x="471" y="139"/>
                    </a:lnTo>
                    <a:lnTo>
                      <a:pt x="336" y="458"/>
                    </a:lnTo>
                    <a:lnTo>
                      <a:pt x="293" y="643"/>
                    </a:lnTo>
                    <a:lnTo>
                      <a:pt x="273" y="580"/>
                    </a:lnTo>
                    <a:lnTo>
                      <a:pt x="332" y="379"/>
                    </a:lnTo>
                    <a:lnTo>
                      <a:pt x="424" y="152"/>
                    </a:lnTo>
                    <a:lnTo>
                      <a:pt x="386" y="152"/>
                    </a:lnTo>
                    <a:lnTo>
                      <a:pt x="327" y="248"/>
                    </a:lnTo>
                    <a:lnTo>
                      <a:pt x="293" y="147"/>
                    </a:lnTo>
                    <a:lnTo>
                      <a:pt x="256" y="189"/>
                    </a:lnTo>
                    <a:lnTo>
                      <a:pt x="244" y="266"/>
                    </a:lnTo>
                    <a:lnTo>
                      <a:pt x="214" y="260"/>
                    </a:lnTo>
                    <a:lnTo>
                      <a:pt x="202" y="72"/>
                    </a:lnTo>
                    <a:lnTo>
                      <a:pt x="125" y="223"/>
                    </a:lnTo>
                    <a:lnTo>
                      <a:pt x="42" y="160"/>
                    </a:lnTo>
                    <a:lnTo>
                      <a:pt x="168" y="383"/>
                    </a:lnTo>
                    <a:lnTo>
                      <a:pt x="206" y="572"/>
                    </a:lnTo>
                    <a:lnTo>
                      <a:pt x="172" y="736"/>
                    </a:lnTo>
                    <a:lnTo>
                      <a:pt x="172" y="7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39" name="Oval 19"/>
            <p:cNvSpPr>
              <a:spLocks noChangeArrowheads="1"/>
            </p:cNvSpPr>
            <p:nvPr/>
          </p:nvSpPr>
          <p:spPr bwMode="auto">
            <a:xfrm flipH="1">
              <a:off x="8686800" y="1095375"/>
              <a:ext cx="762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0" name="Oval 20"/>
            <p:cNvSpPr>
              <a:spLocks noChangeArrowheads="1"/>
            </p:cNvSpPr>
            <p:nvPr/>
          </p:nvSpPr>
          <p:spPr bwMode="auto">
            <a:xfrm flipH="1">
              <a:off x="7058025" y="3200400"/>
              <a:ext cx="2286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1" name="Oval 21"/>
            <p:cNvSpPr>
              <a:spLocks noChangeArrowheads="1"/>
            </p:cNvSpPr>
            <p:nvPr/>
          </p:nvSpPr>
          <p:spPr bwMode="auto">
            <a:xfrm>
              <a:off x="6324600" y="1295400"/>
              <a:ext cx="1219200" cy="1219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2" name="Oval 22"/>
            <p:cNvSpPr>
              <a:spLocks noChangeArrowheads="1"/>
            </p:cNvSpPr>
            <p:nvPr/>
          </p:nvSpPr>
          <p:spPr bwMode="auto">
            <a:xfrm flipH="1">
              <a:off x="6519863" y="3200400"/>
              <a:ext cx="228600" cy="762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3" name="Oval 23"/>
            <p:cNvSpPr>
              <a:spLocks noChangeArrowheads="1"/>
            </p:cNvSpPr>
            <p:nvPr/>
          </p:nvSpPr>
          <p:spPr bwMode="auto">
            <a:xfrm flipH="1">
              <a:off x="6276975" y="3200400"/>
              <a:ext cx="228600" cy="762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4" name="Oval 24"/>
            <p:cNvSpPr>
              <a:spLocks noChangeArrowheads="1"/>
            </p:cNvSpPr>
            <p:nvPr/>
          </p:nvSpPr>
          <p:spPr bwMode="auto">
            <a:xfrm flipH="1">
              <a:off x="7729538" y="3200400"/>
              <a:ext cx="2286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5" name="Oval 25"/>
            <p:cNvSpPr>
              <a:spLocks noChangeArrowheads="1"/>
            </p:cNvSpPr>
            <p:nvPr/>
          </p:nvSpPr>
          <p:spPr bwMode="auto">
            <a:xfrm flipH="1">
              <a:off x="8686800" y="2057400"/>
              <a:ext cx="762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746" name="Group 26"/>
            <p:cNvGrpSpPr>
              <a:grpSpLocks/>
            </p:cNvGrpSpPr>
            <p:nvPr/>
          </p:nvGrpSpPr>
          <p:grpSpPr bwMode="auto">
            <a:xfrm flipH="1">
              <a:off x="5181600" y="2286000"/>
              <a:ext cx="685800" cy="341313"/>
              <a:chOff x="2976" y="2897"/>
              <a:chExt cx="702" cy="359"/>
            </a:xfrm>
          </p:grpSpPr>
          <p:sp>
            <p:nvSpPr>
              <p:cNvPr id="30747" name="Freeform 27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8" name="Freeform 28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9" name="Freeform 29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0" name="Freeform 30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1" name="Freeform 31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2" name="Freeform 32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3" name="Freeform 33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4" name="Freeform 34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5" name="Freeform 35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6" name="Freeform 36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7" name="Freeform 37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8" name="Freeform 38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9" name="Freeform 39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0" name="Freeform 40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1" name="Freeform 41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2" name="Freeform 42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3" name="Freeform 43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4" name="Freeform 44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5" name="Freeform 45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6" name="Freeform 46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7" name="Freeform 47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8" name="Freeform 48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69" name="Line 49"/>
            <p:cNvSpPr>
              <a:spLocks noChangeShapeType="1"/>
            </p:cNvSpPr>
            <p:nvPr/>
          </p:nvSpPr>
          <p:spPr bwMode="auto">
            <a:xfrm>
              <a:off x="5791200" y="2590800"/>
              <a:ext cx="1066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70" name="Freeform 50"/>
            <p:cNvSpPr>
              <a:spLocks/>
            </p:cNvSpPr>
            <p:nvPr/>
          </p:nvSpPr>
          <p:spPr bwMode="auto">
            <a:xfrm>
              <a:off x="6629400" y="2795588"/>
              <a:ext cx="792163" cy="404812"/>
            </a:xfrm>
            <a:custGeom>
              <a:avLst/>
              <a:gdLst>
                <a:gd name="T0" fmla="*/ 0 w 499"/>
                <a:gd name="T1" fmla="*/ 255 h 255"/>
                <a:gd name="T2" fmla="*/ 96 w 499"/>
                <a:gd name="T3" fmla="*/ 111 h 255"/>
                <a:gd name="T4" fmla="*/ 192 w 499"/>
                <a:gd name="T5" fmla="*/ 111 h 255"/>
                <a:gd name="T6" fmla="*/ 480 w 499"/>
                <a:gd name="T7" fmla="*/ 15 h 255"/>
                <a:gd name="T8" fmla="*/ 304 w 499"/>
                <a:gd name="T9" fmla="*/ 198 h 255"/>
                <a:gd name="T10" fmla="*/ 258 w 499"/>
                <a:gd name="T11" fmla="*/ 2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9" h="255">
                  <a:moveTo>
                    <a:pt x="0" y="255"/>
                  </a:moveTo>
                  <a:cubicBezTo>
                    <a:pt x="32" y="195"/>
                    <a:pt x="64" y="135"/>
                    <a:pt x="96" y="111"/>
                  </a:cubicBezTo>
                  <a:cubicBezTo>
                    <a:pt x="128" y="87"/>
                    <a:pt x="128" y="127"/>
                    <a:pt x="192" y="111"/>
                  </a:cubicBezTo>
                  <a:cubicBezTo>
                    <a:pt x="256" y="95"/>
                    <a:pt x="461" y="0"/>
                    <a:pt x="480" y="15"/>
                  </a:cubicBezTo>
                  <a:cubicBezTo>
                    <a:pt x="499" y="30"/>
                    <a:pt x="341" y="160"/>
                    <a:pt x="304" y="198"/>
                  </a:cubicBezTo>
                  <a:cubicBezTo>
                    <a:pt x="267" y="236"/>
                    <a:pt x="268" y="235"/>
                    <a:pt x="258" y="24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71" name="Line 51"/>
            <p:cNvSpPr>
              <a:spLocks noChangeShapeType="1"/>
            </p:cNvSpPr>
            <p:nvPr/>
          </p:nvSpPr>
          <p:spPr bwMode="auto">
            <a:xfrm flipV="1">
              <a:off x="6858000" y="838200"/>
              <a:ext cx="60960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72" name="Line 52"/>
            <p:cNvSpPr>
              <a:spLocks noChangeShapeType="1"/>
            </p:cNvSpPr>
            <p:nvPr/>
          </p:nvSpPr>
          <p:spPr bwMode="auto">
            <a:xfrm flipV="1">
              <a:off x="6858000" y="1905000"/>
              <a:ext cx="18288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75" name="Line 55"/>
            <p:cNvSpPr>
              <a:spLocks noChangeShapeType="1"/>
            </p:cNvSpPr>
            <p:nvPr/>
          </p:nvSpPr>
          <p:spPr bwMode="auto">
            <a:xfrm flipV="1">
              <a:off x="6858000" y="914400"/>
              <a:ext cx="182880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76" name="Line 56"/>
            <p:cNvSpPr>
              <a:spLocks noChangeShapeType="1"/>
            </p:cNvSpPr>
            <p:nvPr/>
          </p:nvSpPr>
          <p:spPr bwMode="auto">
            <a:xfrm flipV="1">
              <a:off x="6858000" y="2590800"/>
              <a:ext cx="1828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777" name="Picture 57" descr="cognac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31" y="5440072"/>
            <a:ext cx="1706043" cy="127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637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Radiometry</a:t>
            </a:r>
          </a:p>
          <a:p>
            <a:r>
              <a:rPr lang="en-US" dirty="0" smtClean="0"/>
              <a:t>Rendering Equation</a:t>
            </a:r>
          </a:p>
          <a:p>
            <a:r>
              <a:rPr lang="en-US" dirty="0" smtClean="0"/>
              <a:t>BRDFs</a:t>
            </a:r>
          </a:p>
          <a:p>
            <a:r>
              <a:rPr lang="en-US" dirty="0" smtClean="0"/>
              <a:t>Monte Carlo Methods</a:t>
            </a:r>
          </a:p>
          <a:p>
            <a:r>
              <a:rPr lang="en-US" dirty="0" smtClean="0"/>
              <a:t>Spatial Data Structures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KD-Trees</a:t>
            </a:r>
          </a:p>
          <a:p>
            <a:pPr lvl="1"/>
            <a:r>
              <a:rPr lang="en-US" dirty="0" smtClean="0"/>
              <a:t>BVHs</a:t>
            </a:r>
          </a:p>
          <a:p>
            <a:r>
              <a:rPr lang="en-US" dirty="0" smtClean="0"/>
              <a:t>Path Tracing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41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Estimator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37" y="2595562"/>
            <a:ext cx="8742175" cy="3670767"/>
          </a:xfrm>
        </p:spPr>
        <p:txBody>
          <a:bodyPr/>
          <a:lstStyle/>
          <a:p>
            <a:r>
              <a:rPr lang="en-US" dirty="0" smtClean="0"/>
              <a:t>Suppose we wish to compute the volume of intersection between a sphere of radius 1 centered at the origin and the plane y=0.25</a:t>
            </a:r>
          </a:p>
          <a:p>
            <a:r>
              <a:rPr lang="en-US" dirty="0" smtClean="0"/>
              <a:t>We can generate uniformly distributed random numbers in the interval [0,1]</a:t>
            </a:r>
          </a:p>
          <a:p>
            <a:r>
              <a:rPr lang="en-US" dirty="0" smtClean="0"/>
              <a:t>Define a </a:t>
            </a:r>
            <a:r>
              <a:rPr lang="en-US" dirty="0" err="1" smtClean="0"/>
              <a:t>monte</a:t>
            </a:r>
            <a:r>
              <a:rPr lang="en-US" dirty="0" smtClean="0"/>
              <a:t> </a:t>
            </a:r>
            <a:r>
              <a:rPr lang="en-US" dirty="0" err="1" smtClean="0"/>
              <a:t>carlo</a:t>
            </a:r>
            <a:r>
              <a:rPr lang="en-US" dirty="0" smtClean="0"/>
              <a:t> estimator for computing this integral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04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603" y="2595562"/>
            <a:ext cx="8347297" cy="3670767"/>
          </a:xfrm>
        </p:spPr>
        <p:txBody>
          <a:bodyPr/>
          <a:lstStyle/>
          <a:p>
            <a:r>
              <a:rPr lang="en-US" dirty="0" smtClean="0"/>
              <a:t>What recursion depth is necessary to have any hope of capturing color-bleeding (surface-surface inter-refection)?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addition to path tracing, suppose we shoot shadow rays to directly sample lights. Do we need to make any other adjustment to the algorithm?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85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Illumination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81949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Whitted</a:t>
            </a:r>
            <a:r>
              <a:rPr lang="en-US" dirty="0" smtClean="0"/>
              <a:t> ray-tracing can’t discover certain light paths</a:t>
            </a:r>
          </a:p>
          <a:p>
            <a:r>
              <a:rPr lang="en-US" dirty="0" smtClean="0"/>
              <a:t>The l1 to l2 path below wouldn’t be discovered  </a:t>
            </a:r>
            <a:endParaRPr lang="en-US" dirty="0"/>
          </a:p>
        </p:txBody>
      </p:sp>
      <p:pic>
        <p:nvPicPr>
          <p:cNvPr id="4" name="Picture 3" descr="Figure26.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71" y="4326803"/>
            <a:ext cx="5765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8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28" y="2303824"/>
            <a:ext cx="7610476" cy="3670767"/>
          </a:xfrm>
        </p:spPr>
        <p:txBody>
          <a:bodyPr/>
          <a:lstStyle/>
          <a:p>
            <a:r>
              <a:rPr lang="en-US" dirty="0" smtClean="0"/>
              <a:t>Suppose we have a 3 x 3 uniform grid </a:t>
            </a:r>
          </a:p>
          <a:p>
            <a:pPr lvl="1"/>
            <a:r>
              <a:rPr lang="en-US" dirty="0" smtClean="0"/>
              <a:t>corners (0,0,0) and (30,30,30)</a:t>
            </a:r>
          </a:p>
          <a:p>
            <a:pPr lvl="1"/>
            <a:r>
              <a:rPr lang="en-US" dirty="0" smtClean="0"/>
              <a:t>Imagine a point (maybe the source of a ray) at </a:t>
            </a:r>
            <a:br>
              <a:rPr lang="en-US" dirty="0" smtClean="0"/>
            </a:br>
            <a:r>
              <a:rPr lang="en-US" dirty="0" smtClean="0"/>
              <a:t>(5.0, 15.5, 21.2)</a:t>
            </a:r>
          </a:p>
          <a:p>
            <a:pPr lvl="1"/>
            <a:r>
              <a:rPr lang="en-US" dirty="0" smtClean="0"/>
              <a:t>What is the Morton code for that point?</a:t>
            </a:r>
          </a:p>
          <a:p>
            <a:r>
              <a:rPr lang="en-US" dirty="0" smtClean="0"/>
              <a:t>What problem is illustrated with the ray </a:t>
            </a:r>
            <a:r>
              <a:rPr lang="en-US" dirty="0" err="1" smtClean="0"/>
              <a:t>instersection</a:t>
            </a:r>
            <a:r>
              <a:rPr lang="en-US" dirty="0" smtClean="0"/>
              <a:t> pictured below? How is it resolved?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43" y="4928244"/>
            <a:ext cx="4532851" cy="13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9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441112"/>
            <a:ext cx="8450280" cy="3670767"/>
          </a:xfrm>
        </p:spPr>
        <p:txBody>
          <a:bodyPr/>
          <a:lstStyle/>
          <a:p>
            <a:r>
              <a:rPr lang="en-US" dirty="0" smtClean="0"/>
              <a:t>Path Tracing attempts a more complete approximation of the rendering equation</a:t>
            </a:r>
          </a:p>
          <a:p>
            <a:r>
              <a:rPr lang="en-US" dirty="0" smtClean="0"/>
              <a:t>Each ray is followed in a scene until:</a:t>
            </a:r>
          </a:p>
          <a:p>
            <a:pPr lvl="1"/>
            <a:r>
              <a:rPr lang="en-US" dirty="0" smtClean="0"/>
              <a:t>It hits a light</a:t>
            </a:r>
          </a:p>
          <a:p>
            <a:pPr lvl="1"/>
            <a:r>
              <a:rPr lang="en-US" dirty="0" smtClean="0"/>
              <a:t>Maximum recursion depth is reached</a:t>
            </a:r>
          </a:p>
          <a:p>
            <a:pPr lvl="1"/>
            <a:r>
              <a:rPr lang="en-US" dirty="0" smtClean="0"/>
              <a:t>The ray leaves the scene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Figure26.0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80" y="4611145"/>
            <a:ext cx="5613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9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441112"/>
            <a:ext cx="8869380" cy="3670767"/>
          </a:xfrm>
        </p:spPr>
        <p:txBody>
          <a:bodyPr/>
          <a:lstStyle/>
          <a:p>
            <a:r>
              <a:rPr lang="en-US" dirty="0" smtClean="0"/>
              <a:t>At each hit point, a PDF is determines reflected ray direction</a:t>
            </a:r>
          </a:p>
          <a:p>
            <a:r>
              <a:rPr lang="en-US" dirty="0" smtClean="0"/>
              <a:t>In pure Path Tracing radiance only comes from area lights</a:t>
            </a:r>
          </a:p>
          <a:p>
            <a:pPr lvl="1"/>
            <a:r>
              <a:rPr lang="en-US" dirty="0" smtClean="0"/>
              <a:t>no point or directional lighting</a:t>
            </a:r>
          </a:p>
          <a:p>
            <a:r>
              <a:rPr lang="en-US" dirty="0" smtClean="0"/>
              <a:t>A primary ray and its reflected rays are a </a:t>
            </a:r>
            <a:r>
              <a:rPr lang="en-US" i="1" dirty="0" smtClean="0"/>
              <a:t>ray path</a:t>
            </a:r>
          </a:p>
          <a:p>
            <a:r>
              <a:rPr lang="en-US" dirty="0" smtClean="0"/>
              <a:t>Typically shoot multiple rays per pixel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Figure26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0" y="4528957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1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20" y="2441112"/>
            <a:ext cx="8869380" cy="3670767"/>
          </a:xfrm>
        </p:spPr>
        <p:txBody>
          <a:bodyPr/>
          <a:lstStyle/>
          <a:p>
            <a:r>
              <a:rPr lang="en-US" dirty="0" smtClean="0"/>
              <a:t>Bottom surface is </a:t>
            </a:r>
            <a:r>
              <a:rPr lang="en-US" dirty="0" err="1" smtClean="0"/>
              <a:t>Lambertian</a:t>
            </a:r>
            <a:endParaRPr lang="en-US" dirty="0" smtClean="0"/>
          </a:p>
          <a:p>
            <a:r>
              <a:rPr lang="en-US" dirty="0" smtClean="0"/>
              <a:t>Wall is specular</a:t>
            </a:r>
          </a:p>
          <a:p>
            <a:r>
              <a:rPr lang="en-US" dirty="0" smtClean="0"/>
              <a:t>Cyan primary ray represents multiple primary rays</a:t>
            </a:r>
          </a:p>
          <a:p>
            <a:endParaRPr lang="en-US" dirty="0"/>
          </a:p>
        </p:txBody>
      </p:sp>
      <p:pic>
        <p:nvPicPr>
          <p:cNvPr id="5" name="Picture 4" descr="Figure26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0" y="4220058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12485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Material type determines ray orientation</a:t>
            </a:r>
          </a:p>
          <a:p>
            <a:pPr lvl="1"/>
            <a:r>
              <a:rPr lang="en-US" dirty="0" smtClean="0"/>
              <a:t>Pure </a:t>
            </a:r>
            <a:r>
              <a:rPr lang="en-US" dirty="0" err="1" smtClean="0"/>
              <a:t>Lambertian</a:t>
            </a:r>
            <a:r>
              <a:rPr lang="en-US" dirty="0" smtClean="0"/>
              <a:t> surfaces reflect rays in a random direction </a:t>
            </a:r>
          </a:p>
          <a:p>
            <a:r>
              <a:rPr lang="en-US" dirty="0" smtClean="0"/>
              <a:t>Relying only on hitting lights leads to long convergence times</a:t>
            </a:r>
          </a:p>
          <a:p>
            <a:pPr lvl="1"/>
            <a:r>
              <a:rPr lang="en-US" dirty="0" smtClean="0"/>
              <a:t>Few paths will hit lights in the recursion depth limit </a:t>
            </a:r>
            <a:endParaRPr lang="en-US" dirty="0"/>
          </a:p>
        </p:txBody>
      </p:sp>
      <p:pic>
        <p:nvPicPr>
          <p:cNvPr id="4" name="Picture 3" descr="Figure26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89" y="4366270"/>
            <a:ext cx="5765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30456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64934</TotalTime>
  <Words>2180</Words>
  <Application>Microsoft Macintosh PowerPoint</Application>
  <PresentationFormat>On-screen Show (4:3)</PresentationFormat>
  <Paragraphs>314</Paragraphs>
  <Slides>50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DAK1</vt:lpstr>
      <vt:lpstr>Equation</vt:lpstr>
      <vt:lpstr>Photo Editor Photo</vt:lpstr>
      <vt:lpstr>CS 419: Production Rendering   Path Tracing</vt:lpstr>
      <vt:lpstr>A Brief History of Path Tracing</vt:lpstr>
      <vt:lpstr>Whitted Ray-Tracing</vt:lpstr>
      <vt:lpstr>Whitted Ray-Tracing</vt:lpstr>
      <vt:lpstr>Global Illumination</vt:lpstr>
      <vt:lpstr>Path Tracing</vt:lpstr>
      <vt:lpstr>Path Tracing</vt:lpstr>
      <vt:lpstr>Path Tracing</vt:lpstr>
      <vt:lpstr>Path Tracing</vt:lpstr>
      <vt:lpstr>A Monte Carlo Estimator for Path Tracing</vt:lpstr>
      <vt:lpstr>Path Tracing with an Environment Light</vt:lpstr>
      <vt:lpstr>Path Tracing with an Area Light</vt:lpstr>
      <vt:lpstr>Caustics</vt:lpstr>
      <vt:lpstr>More Caustics</vt:lpstr>
      <vt:lpstr>Speedup through Light Sampling</vt:lpstr>
      <vt:lpstr>Bidirectional Path Tracing</vt:lpstr>
      <vt:lpstr>Bidirectional Path Tracing</vt:lpstr>
      <vt:lpstr>Metropolis Light Transport</vt:lpstr>
      <vt:lpstr>Pure Light Tracing Algorithm</vt:lpstr>
      <vt:lpstr>Russian Roulette</vt:lpstr>
      <vt:lpstr>Russian Roulette</vt:lpstr>
      <vt:lpstr>Russian Roulette and Bias</vt:lpstr>
      <vt:lpstr>Pure Path Tracing: the Good</vt:lpstr>
      <vt:lpstr>Pure Path Tracing: the Bad</vt:lpstr>
      <vt:lpstr>Path Re-Use</vt:lpstr>
      <vt:lpstr>Diffuse Dependency</vt:lpstr>
      <vt:lpstr>Basic Idea</vt:lpstr>
      <vt:lpstr>Irradiance Caching</vt:lpstr>
      <vt:lpstr>Storing Samples</vt:lpstr>
      <vt:lpstr>Quality of Existing Data</vt:lpstr>
      <vt:lpstr>Geometric Factors</vt:lpstr>
      <vt:lpstr>Locations of Estimates</vt:lpstr>
      <vt:lpstr>Implementation Notes</vt:lpstr>
      <vt:lpstr>Refraction of a Caustic</vt:lpstr>
      <vt:lpstr>Photon Mapping</vt:lpstr>
      <vt:lpstr>Why Map Photons?</vt:lpstr>
      <vt:lpstr>What is a Photon?</vt:lpstr>
      <vt:lpstr>Sources</vt:lpstr>
      <vt:lpstr>Russian Roulette</vt:lpstr>
      <vt:lpstr>Mixed Surfaces</vt:lpstr>
      <vt:lpstr>Storing Photons</vt:lpstr>
      <vt:lpstr>Reflected Radiance</vt:lpstr>
      <vt:lpstr>How Many Photons?</vt:lpstr>
      <vt:lpstr>Filtering</vt:lpstr>
      <vt:lpstr>Multiple Photon Maps</vt:lpstr>
      <vt:lpstr>Rendering</vt:lpstr>
      <vt:lpstr>Exam Topics</vt:lpstr>
      <vt:lpstr>Monte Carlo Estimator</vt:lpstr>
      <vt:lpstr>Path Tracing</vt:lpstr>
      <vt:lpstr>Grids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318</cp:revision>
  <cp:lastPrinted>2014-10-16T13:24:34Z</cp:lastPrinted>
  <dcterms:created xsi:type="dcterms:W3CDTF">2012-04-01T22:10:48Z</dcterms:created>
  <dcterms:modified xsi:type="dcterms:W3CDTF">2016-04-03T05:48:12Z</dcterms:modified>
</cp:coreProperties>
</file>